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7" r:id="rId3"/>
    <p:sldId id="268" r:id="rId4"/>
    <p:sldId id="269" r:id="rId5"/>
    <p:sldId id="270" r:id="rId6"/>
    <p:sldId id="271" r:id="rId7"/>
    <p:sldId id="260" r:id="rId8"/>
    <p:sldId id="258" r:id="rId9"/>
    <p:sldId id="273" r:id="rId10"/>
    <p:sldId id="272" r:id="rId11"/>
    <p:sldId id="27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9" autoAdjust="0"/>
  </p:normalViewPr>
  <p:slideViewPr>
    <p:cSldViewPr>
      <p:cViewPr>
        <p:scale>
          <a:sx n="70" d="100"/>
          <a:sy n="70" d="100"/>
        </p:scale>
        <p:origin x="-116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UMENTS_ON_D\FY13_budget_chart_new%20with%20FY11%20and%20FY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DOUMENTS_ON_D\FY13_budget_chart_new%20with%20FY11%20and%20FY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409261062933401"/>
          <c:y val="2.7257550084720559E-2"/>
          <c:w val="0.81903152950543401"/>
          <c:h val="0.77412031521248548"/>
        </c:manualLayout>
      </c:layout>
      <c:lineChart>
        <c:grouping val="standard"/>
        <c:ser>
          <c:idx val="6"/>
          <c:order val="4"/>
          <c:spPr>
            <a:ln w="50800">
              <a:solidFill>
                <a:srgbClr val="050571"/>
              </a:solidFill>
            </a:ln>
          </c:spP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Sheet2!$E$1:$E$8</c:f>
              <c:numCache>
                <c:formatCode>General</c:formatCode>
                <c:ptCount val="8"/>
                <c:pt idx="0">
                  <c:v>1706</c:v>
                </c:pt>
                <c:pt idx="1">
                  <c:v>1388</c:v>
                </c:pt>
                <c:pt idx="2">
                  <c:v>1628</c:v>
                </c:pt>
                <c:pt idx="3">
                  <c:v>1760.5</c:v>
                </c:pt>
                <c:pt idx="4">
                  <c:v>1783</c:v>
                </c:pt>
                <c:pt idx="5">
                  <c:v>1768</c:v>
                </c:pt>
                <c:pt idx="6">
                  <c:v>1793</c:v>
                </c:pt>
                <c:pt idx="7">
                  <c:v>1829</c:v>
                </c:pt>
              </c:numCache>
            </c:numRef>
          </c:val>
        </c:ser>
        <c:ser>
          <c:idx val="7"/>
          <c:order val="5"/>
          <c:spPr>
            <a:ln w="50800">
              <a:noFill/>
            </a:ln>
          </c:spPr>
          <c:marker>
            <c:symbol val="none"/>
          </c:marke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5"/>
          <c:order val="0"/>
          <c:tx>
            <c:v>series 1</c:v>
          </c:tx>
          <c:spPr>
            <a:ln w="50800">
              <a:solidFill>
                <a:srgbClr val="D58113"/>
              </a:solidFill>
            </a:ln>
          </c:spPr>
          <c:marker>
            <c:spPr>
              <a:solidFill>
                <a:srgbClr val="DC6334"/>
              </a:solidFill>
              <a:ln>
                <a:solidFill>
                  <a:srgbClr val="DC6334"/>
                </a:solidFill>
              </a:ln>
            </c:spPr>
          </c:marker>
          <c:val>
            <c:numRef>
              <c:f>Sheet2!$B$1:$B$5</c:f>
              <c:numCache>
                <c:formatCode>General</c:formatCode>
                <c:ptCount val="5"/>
                <c:pt idx="0">
                  <c:v>1358</c:v>
                </c:pt>
                <c:pt idx="1">
                  <c:v>1333</c:v>
                </c:pt>
                <c:pt idx="2">
                  <c:v>1243</c:v>
                </c:pt>
                <c:pt idx="3">
                  <c:v>1258</c:v>
                </c:pt>
                <c:pt idx="4">
                  <c:v>1279</c:v>
                </c:pt>
              </c:numCache>
            </c:numRef>
          </c:val>
        </c:ser>
        <c:ser>
          <c:idx val="1"/>
          <c:order val="1"/>
          <c:spPr>
            <a:ln w="50800">
              <a:solidFill>
                <a:srgbClr val="FF0000"/>
              </a:solidFill>
              <a:prstDash val="solid"/>
            </a:ln>
          </c:spPr>
          <c:marker>
            <c:symbol val="square"/>
            <c:size val="9"/>
            <c:spPr>
              <a:solidFill>
                <a:srgbClr val="FF0000"/>
              </a:solidFill>
              <a:ln>
                <a:solidFill>
                  <a:srgbClr val="FF0000"/>
                </a:solidFill>
                <a:prstDash val="solid"/>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Sheet2!$C$1:$C$6</c:f>
              <c:numCache>
                <c:formatCode>General</c:formatCode>
                <c:ptCount val="6"/>
                <c:pt idx="0">
                  <c:v>1706</c:v>
                </c:pt>
                <c:pt idx="1">
                  <c:v>1405</c:v>
                </c:pt>
                <c:pt idx="2">
                  <c:v>1500</c:v>
                </c:pt>
                <c:pt idx="3">
                  <c:v>1550</c:v>
                </c:pt>
                <c:pt idx="4">
                  <c:v>1600</c:v>
                </c:pt>
                <c:pt idx="5">
                  <c:v>1650</c:v>
                </c:pt>
              </c:numCache>
            </c:numRef>
          </c:val>
        </c:ser>
        <c:ser>
          <c:idx val="3"/>
          <c:order val="2"/>
          <c:spPr>
            <a:ln w="50800">
              <a:solidFill>
                <a:srgbClr val="050571"/>
              </a:solidFill>
            </a:ln>
          </c:spPr>
          <c:marker>
            <c:symbol val="circle"/>
            <c:size val="9"/>
            <c:spPr>
              <a:solidFill>
                <a:srgbClr val="050571"/>
              </a:solidFill>
              <a:ln>
                <a:solidFill>
                  <a:srgbClr val="F79646">
                    <a:lumMod val="75000"/>
                  </a:srgbClr>
                </a:solidFill>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Sheet2!$E$1:$E$7</c:f>
              <c:numCache>
                <c:formatCode>General</c:formatCode>
                <c:ptCount val="7"/>
                <c:pt idx="0">
                  <c:v>1706</c:v>
                </c:pt>
                <c:pt idx="1">
                  <c:v>1388</c:v>
                </c:pt>
                <c:pt idx="2">
                  <c:v>1628</c:v>
                </c:pt>
                <c:pt idx="3">
                  <c:v>1760.5</c:v>
                </c:pt>
                <c:pt idx="4">
                  <c:v>1783</c:v>
                </c:pt>
                <c:pt idx="5">
                  <c:v>1768</c:v>
                </c:pt>
                <c:pt idx="6">
                  <c:v>1793</c:v>
                </c:pt>
              </c:numCache>
            </c:numRef>
          </c:val>
        </c:ser>
        <c:ser>
          <c:idx val="4"/>
          <c:order val="3"/>
          <c:spPr>
            <a:ln w="0">
              <a:noFill/>
            </a:ln>
          </c:spPr>
          <c:marker>
            <c:symbol val="none"/>
          </c:marke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0"/>
          <c:order val="6"/>
          <c:tx>
            <c:v>series 3</c:v>
          </c:tx>
          <c:spPr>
            <a:ln w="50800">
              <a:solidFill>
                <a:srgbClr val="00B050"/>
              </a:solidFill>
            </a:ln>
          </c:spPr>
          <c:marker>
            <c:spPr>
              <a:solidFill>
                <a:srgbClr val="00B050"/>
              </a:solidFill>
              <a:ln w="50800">
                <a:solidFill>
                  <a:srgbClr val="00B050"/>
                </a:solidFill>
              </a:ln>
            </c:spPr>
          </c:marker>
          <c:val>
            <c:numRef>
              <c:f>Sheet4!$D$1:$D$7</c:f>
              <c:numCache>
                <c:formatCode>General</c:formatCode>
                <c:ptCount val="7"/>
                <c:pt idx="0">
                  <c:v>1706</c:v>
                </c:pt>
                <c:pt idx="1">
                  <c:v>1388</c:v>
                </c:pt>
                <c:pt idx="2">
                  <c:v>1816</c:v>
                </c:pt>
                <c:pt idx="3">
                  <c:v>1944</c:v>
                </c:pt>
                <c:pt idx="4">
                  <c:v>2089</c:v>
                </c:pt>
                <c:pt idx="5">
                  <c:v>2217</c:v>
                </c:pt>
                <c:pt idx="6">
                  <c:v>2278</c:v>
                </c:pt>
              </c:numCache>
            </c:numRef>
          </c:val>
        </c:ser>
        <c:marker val="1"/>
        <c:axId val="59617664"/>
        <c:axId val="59619584"/>
      </c:lineChart>
      <c:catAx>
        <c:axId val="59617664"/>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9619584"/>
        <c:crosses val="autoZero"/>
        <c:auto val="1"/>
        <c:lblAlgn val="ctr"/>
        <c:lblOffset val="100"/>
        <c:tickLblSkip val="1"/>
        <c:tickMarkSkip val="1"/>
      </c:catAx>
      <c:valAx>
        <c:axId val="59619584"/>
        <c:scaling>
          <c:orientation val="minMax"/>
          <c:max val="2000"/>
          <c:min val="11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9617664"/>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409261062933401"/>
          <c:y val="2.7257550084720559E-2"/>
          <c:w val="0.81903152950543401"/>
          <c:h val="0.77412031521248592"/>
        </c:manualLayout>
      </c:layout>
      <c:lineChart>
        <c:grouping val="standard"/>
        <c:ser>
          <c:idx val="6"/>
          <c:order val="4"/>
          <c:spPr>
            <a:ln w="50800">
              <a:solidFill>
                <a:srgbClr val="050571"/>
              </a:solidFill>
            </a:ln>
          </c:spP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Sheet2!$E$1:$E$8</c:f>
              <c:numCache>
                <c:formatCode>General</c:formatCode>
                <c:ptCount val="8"/>
                <c:pt idx="0">
                  <c:v>1706</c:v>
                </c:pt>
                <c:pt idx="1">
                  <c:v>1388</c:v>
                </c:pt>
                <c:pt idx="2">
                  <c:v>1628</c:v>
                </c:pt>
                <c:pt idx="3">
                  <c:v>1760.5</c:v>
                </c:pt>
                <c:pt idx="4">
                  <c:v>1783</c:v>
                </c:pt>
                <c:pt idx="5">
                  <c:v>1768</c:v>
                </c:pt>
                <c:pt idx="6">
                  <c:v>1793</c:v>
                </c:pt>
                <c:pt idx="7">
                  <c:v>1829</c:v>
                </c:pt>
              </c:numCache>
            </c:numRef>
          </c:val>
        </c:ser>
        <c:ser>
          <c:idx val="7"/>
          <c:order val="5"/>
          <c:spPr>
            <a:ln w="50800">
              <a:solidFill>
                <a:srgbClr val="7030A0"/>
              </a:solidFill>
            </a:ln>
          </c:spP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5"/>
          <c:order val="0"/>
          <c:tx>
            <c:v>series 1</c:v>
          </c:tx>
          <c:spPr>
            <a:ln w="50800">
              <a:solidFill>
                <a:srgbClr val="D58113"/>
              </a:solidFill>
            </a:ln>
          </c:spPr>
          <c:marker>
            <c:spPr>
              <a:solidFill>
                <a:srgbClr val="DC6334"/>
              </a:solidFill>
              <a:ln>
                <a:solidFill>
                  <a:srgbClr val="DC6334"/>
                </a:solidFill>
              </a:ln>
            </c:spPr>
          </c:marker>
          <c:val>
            <c:numRef>
              <c:f>Sheet2!$B$1:$B$5</c:f>
              <c:numCache>
                <c:formatCode>General</c:formatCode>
                <c:ptCount val="5"/>
                <c:pt idx="0">
                  <c:v>1358</c:v>
                </c:pt>
                <c:pt idx="1">
                  <c:v>1333</c:v>
                </c:pt>
                <c:pt idx="2">
                  <c:v>1243</c:v>
                </c:pt>
                <c:pt idx="3">
                  <c:v>1258</c:v>
                </c:pt>
                <c:pt idx="4">
                  <c:v>1279</c:v>
                </c:pt>
              </c:numCache>
            </c:numRef>
          </c:val>
        </c:ser>
        <c:ser>
          <c:idx val="1"/>
          <c:order val="1"/>
          <c:spPr>
            <a:ln w="50800">
              <a:solidFill>
                <a:srgbClr val="FF0000"/>
              </a:solidFill>
              <a:prstDash val="solid"/>
            </a:ln>
          </c:spPr>
          <c:marker>
            <c:symbol val="square"/>
            <c:size val="9"/>
            <c:spPr>
              <a:solidFill>
                <a:srgbClr val="FF0000"/>
              </a:solidFill>
              <a:ln>
                <a:solidFill>
                  <a:srgbClr val="FF0000"/>
                </a:solidFill>
                <a:prstDash val="solid"/>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Sheet2!$C$1:$C$6</c:f>
              <c:numCache>
                <c:formatCode>General</c:formatCode>
                <c:ptCount val="6"/>
                <c:pt idx="0">
                  <c:v>1706</c:v>
                </c:pt>
                <c:pt idx="1">
                  <c:v>1405</c:v>
                </c:pt>
                <c:pt idx="2">
                  <c:v>1500</c:v>
                </c:pt>
                <c:pt idx="3">
                  <c:v>1550</c:v>
                </c:pt>
                <c:pt idx="4">
                  <c:v>1600</c:v>
                </c:pt>
                <c:pt idx="5">
                  <c:v>1650</c:v>
                </c:pt>
              </c:numCache>
            </c:numRef>
          </c:val>
        </c:ser>
        <c:ser>
          <c:idx val="3"/>
          <c:order val="2"/>
          <c:spPr>
            <a:ln w="50800">
              <a:solidFill>
                <a:srgbClr val="050571"/>
              </a:solidFill>
            </a:ln>
          </c:spPr>
          <c:marker>
            <c:symbol val="circle"/>
            <c:size val="9"/>
            <c:spPr>
              <a:solidFill>
                <a:srgbClr val="050571"/>
              </a:solidFill>
              <a:ln>
                <a:solidFill>
                  <a:srgbClr val="F79646">
                    <a:lumMod val="75000"/>
                  </a:srgbClr>
                </a:solidFill>
              </a:ln>
            </c:spPr>
          </c:marker>
          <c:cat>
            <c:strRef>
              <c:f>Sheet2!$A$1:$A$9</c:f>
              <c:strCache>
                <c:ptCount val="9"/>
                <c:pt idx="0">
                  <c:v>FY09</c:v>
                </c:pt>
                <c:pt idx="1">
                  <c:v>FY10</c:v>
                </c:pt>
                <c:pt idx="2">
                  <c:v>FY11</c:v>
                </c:pt>
                <c:pt idx="3">
                  <c:v>FY12</c:v>
                </c:pt>
                <c:pt idx="4">
                  <c:v>FY13</c:v>
                </c:pt>
                <c:pt idx="5">
                  <c:v>FY14</c:v>
                </c:pt>
                <c:pt idx="6">
                  <c:v>FY15</c:v>
                </c:pt>
                <c:pt idx="7">
                  <c:v>FY16</c:v>
                </c:pt>
                <c:pt idx="8">
                  <c:v>FY17</c:v>
                </c:pt>
              </c:strCache>
            </c:strRef>
          </c:cat>
          <c:val>
            <c:numRef>
              <c:f>Sheet2!$E$1:$E$7</c:f>
              <c:numCache>
                <c:formatCode>General</c:formatCode>
                <c:ptCount val="7"/>
                <c:pt idx="0">
                  <c:v>1706</c:v>
                </c:pt>
                <c:pt idx="1">
                  <c:v>1388</c:v>
                </c:pt>
                <c:pt idx="2">
                  <c:v>1628</c:v>
                </c:pt>
                <c:pt idx="3">
                  <c:v>1760.5</c:v>
                </c:pt>
                <c:pt idx="4">
                  <c:v>1783</c:v>
                </c:pt>
                <c:pt idx="5">
                  <c:v>1768</c:v>
                </c:pt>
                <c:pt idx="6">
                  <c:v>1793</c:v>
                </c:pt>
              </c:numCache>
            </c:numRef>
          </c:val>
        </c:ser>
        <c:ser>
          <c:idx val="4"/>
          <c:order val="3"/>
          <c:spPr>
            <a:ln w="76200">
              <a:solidFill>
                <a:srgbClr val="7030A0"/>
              </a:solidFill>
            </a:ln>
          </c:spPr>
          <c:marker>
            <c:symbol val="diamond"/>
            <c:size val="12"/>
            <c:spPr>
              <a:solidFill>
                <a:srgbClr val="7030A0"/>
              </a:solidFill>
              <a:ln w="63500">
                <a:solidFill>
                  <a:srgbClr val="7030A0"/>
                </a:solidFill>
              </a:ln>
            </c:spPr>
          </c:marker>
          <c:val>
            <c:numRef>
              <c:f>Sheet2!$F$1:$F$9</c:f>
              <c:numCache>
                <c:formatCode>General</c:formatCode>
                <c:ptCount val="9"/>
                <c:pt idx="0">
                  <c:v>1706</c:v>
                </c:pt>
                <c:pt idx="1">
                  <c:v>1388</c:v>
                </c:pt>
                <c:pt idx="2">
                  <c:v>1628</c:v>
                </c:pt>
                <c:pt idx="3">
                  <c:v>1761</c:v>
                </c:pt>
                <c:pt idx="4">
                  <c:v>1785</c:v>
                </c:pt>
                <c:pt idx="5">
                  <c:v>1776</c:v>
                </c:pt>
                <c:pt idx="6">
                  <c:v>1836</c:v>
                </c:pt>
                <c:pt idx="7">
                  <c:v>1826</c:v>
                </c:pt>
                <c:pt idx="8">
                  <c:v>1773</c:v>
                </c:pt>
              </c:numCache>
            </c:numRef>
          </c:val>
        </c:ser>
        <c:ser>
          <c:idx val="0"/>
          <c:order val="6"/>
          <c:tx>
            <c:v>series 3</c:v>
          </c:tx>
          <c:spPr>
            <a:ln w="50800">
              <a:solidFill>
                <a:srgbClr val="00B050"/>
              </a:solidFill>
            </a:ln>
          </c:spPr>
          <c:marker>
            <c:spPr>
              <a:solidFill>
                <a:srgbClr val="00B050"/>
              </a:solidFill>
              <a:ln w="50800">
                <a:solidFill>
                  <a:srgbClr val="00B050"/>
                </a:solidFill>
              </a:ln>
            </c:spPr>
          </c:marker>
          <c:val>
            <c:numRef>
              <c:f>Sheet4!$D$1:$D$7</c:f>
              <c:numCache>
                <c:formatCode>General</c:formatCode>
                <c:ptCount val="7"/>
                <c:pt idx="0">
                  <c:v>1706</c:v>
                </c:pt>
                <c:pt idx="1">
                  <c:v>1388</c:v>
                </c:pt>
                <c:pt idx="2">
                  <c:v>1816</c:v>
                </c:pt>
                <c:pt idx="3">
                  <c:v>1944</c:v>
                </c:pt>
                <c:pt idx="4">
                  <c:v>2089</c:v>
                </c:pt>
                <c:pt idx="5">
                  <c:v>2217</c:v>
                </c:pt>
                <c:pt idx="6">
                  <c:v>2278</c:v>
                </c:pt>
              </c:numCache>
            </c:numRef>
          </c:val>
        </c:ser>
        <c:marker val="1"/>
        <c:axId val="61181312"/>
        <c:axId val="61249024"/>
      </c:lineChart>
      <c:catAx>
        <c:axId val="61181312"/>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249024"/>
        <c:crosses val="autoZero"/>
        <c:auto val="1"/>
        <c:lblAlgn val="ctr"/>
        <c:lblOffset val="100"/>
        <c:tickLblSkip val="1"/>
        <c:tickMarkSkip val="1"/>
      </c:catAx>
      <c:valAx>
        <c:axId val="61249024"/>
        <c:scaling>
          <c:orientation val="minMax"/>
          <c:max val="2000"/>
          <c:min val="11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181312"/>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0.49878</cdr:x>
      <cdr:y>0.5</cdr:y>
    </cdr:from>
    <cdr:to>
      <cdr:x>0.52897</cdr:x>
      <cdr:y>0.56311</cdr:y>
    </cdr:to>
    <cdr:sp macro="" textlink="">
      <cdr:nvSpPr>
        <cdr:cNvPr id="3073"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0.49878</cdr:x>
      <cdr:y>0.5</cdr:y>
    </cdr:from>
    <cdr:to>
      <cdr:x>0.52897</cdr:x>
      <cdr:y>0.56311</cdr:y>
    </cdr:to>
    <cdr:sp macro="" textlink="">
      <cdr:nvSpPr>
        <cdr:cNvPr id="2"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0.25175</cdr:x>
      <cdr:y>0.03379</cdr:y>
    </cdr:from>
    <cdr:to>
      <cdr:x>0.48431</cdr:x>
      <cdr:y>0.10773</cdr:y>
    </cdr:to>
    <cdr:sp macro="" textlink="">
      <cdr:nvSpPr>
        <cdr:cNvPr id="5" name="TextBox 16"/>
        <cdr:cNvSpPr txBox="1"/>
      </cdr:nvSpPr>
      <cdr:spPr>
        <a:xfrm xmlns:a="http://schemas.openxmlformats.org/drawingml/2006/main">
          <a:off x="1928553" y="182880"/>
          <a:ext cx="178151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B050"/>
              </a:solidFill>
            </a:rPr>
            <a:t>FY11 request</a:t>
          </a:r>
          <a:endParaRPr lang="en-US" b="1" dirty="0">
            <a:solidFill>
              <a:srgbClr val="00B050"/>
            </a:solidFill>
          </a:endParaRPr>
        </a:p>
      </cdr:txBody>
    </cdr:sp>
  </cdr:relSizeAnchor>
  <cdr:relSizeAnchor xmlns:cdr="http://schemas.openxmlformats.org/drawingml/2006/chartDrawing">
    <cdr:from>
      <cdr:x>0.75699</cdr:x>
      <cdr:y>0.19969</cdr:y>
    </cdr:from>
    <cdr:to>
      <cdr:x>1</cdr:x>
      <cdr:y>0.27363</cdr:y>
    </cdr:to>
    <cdr:sp macro="" textlink="">
      <cdr:nvSpPr>
        <cdr:cNvPr id="6" name="TextBox 16"/>
        <cdr:cNvSpPr txBox="1"/>
      </cdr:nvSpPr>
      <cdr:spPr>
        <a:xfrm xmlns:a="http://schemas.openxmlformats.org/drawingml/2006/main">
          <a:off x="5815566" y="1080631"/>
          <a:ext cx="1861584"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2060"/>
              </a:solidFill>
            </a:rPr>
            <a:t>FY 12 request</a:t>
          </a:r>
          <a:endParaRPr lang="en-US" b="1" dirty="0">
            <a:solidFill>
              <a:srgbClr val="002060"/>
            </a:solidFill>
          </a:endParaRPr>
        </a:p>
      </cdr:txBody>
    </cdr:sp>
  </cdr:relSizeAnchor>
  <cdr:relSizeAnchor xmlns:cdr="http://schemas.openxmlformats.org/drawingml/2006/chartDrawing">
    <cdr:from>
      <cdr:x>0.724</cdr:x>
      <cdr:y>0.03072</cdr:y>
    </cdr:from>
    <cdr:to>
      <cdr:x>0.99251</cdr:x>
      <cdr:y>0.10466</cdr:y>
    </cdr:to>
    <cdr:sp macro="" textlink="">
      <cdr:nvSpPr>
        <cdr:cNvPr id="8" name="TextBox 16"/>
        <cdr:cNvSpPr txBox="1"/>
      </cdr:nvSpPr>
      <cdr:spPr>
        <a:xfrm xmlns:a="http://schemas.openxmlformats.org/drawingml/2006/main">
          <a:off x="5546210" y="166254"/>
          <a:ext cx="205697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b="1" dirty="0" smtClean="0">
              <a:solidFill>
                <a:srgbClr val="FFFF00"/>
              </a:solidFill>
            </a:rPr>
            <a:t>= appropriation</a:t>
          </a:r>
          <a:endParaRPr lang="en-US" sz="20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0.49878</cdr:x>
      <cdr:y>0.5</cdr:y>
    </cdr:from>
    <cdr:to>
      <cdr:x>0.52897</cdr:x>
      <cdr:y>0.56311</cdr:y>
    </cdr:to>
    <cdr:sp macro="" textlink="">
      <cdr:nvSpPr>
        <cdr:cNvPr id="3073"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0.49878</cdr:x>
      <cdr:y>0.5</cdr:y>
    </cdr:from>
    <cdr:to>
      <cdr:x>0.52897</cdr:x>
      <cdr:y>0.56311</cdr:y>
    </cdr:to>
    <cdr:sp macro="" textlink="">
      <cdr:nvSpPr>
        <cdr:cNvPr id="2"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0.25175</cdr:x>
      <cdr:y>0.03379</cdr:y>
    </cdr:from>
    <cdr:to>
      <cdr:x>0.48431</cdr:x>
      <cdr:y>0.10773</cdr:y>
    </cdr:to>
    <cdr:sp macro="" textlink="">
      <cdr:nvSpPr>
        <cdr:cNvPr id="5" name="TextBox 16"/>
        <cdr:cNvSpPr txBox="1"/>
      </cdr:nvSpPr>
      <cdr:spPr>
        <a:xfrm xmlns:a="http://schemas.openxmlformats.org/drawingml/2006/main">
          <a:off x="1928553" y="182880"/>
          <a:ext cx="178151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B050"/>
              </a:solidFill>
            </a:rPr>
            <a:t>FY11 request</a:t>
          </a:r>
          <a:endParaRPr lang="en-US" b="1" dirty="0">
            <a:solidFill>
              <a:srgbClr val="00B050"/>
            </a:solidFill>
          </a:endParaRPr>
        </a:p>
      </cdr:txBody>
    </cdr:sp>
  </cdr:relSizeAnchor>
  <cdr:relSizeAnchor xmlns:cdr="http://schemas.openxmlformats.org/drawingml/2006/chartDrawing">
    <cdr:from>
      <cdr:x>0.69883</cdr:x>
      <cdr:y>0.20891</cdr:y>
    </cdr:from>
    <cdr:to>
      <cdr:x>0.94184</cdr:x>
      <cdr:y>0.28285</cdr:y>
    </cdr:to>
    <cdr:sp macro="" textlink="">
      <cdr:nvSpPr>
        <cdr:cNvPr id="6" name="TextBox 16"/>
        <cdr:cNvSpPr txBox="1"/>
      </cdr:nvSpPr>
      <cdr:spPr>
        <a:xfrm xmlns:a="http://schemas.openxmlformats.org/drawingml/2006/main">
          <a:off x="5353397" y="1130532"/>
          <a:ext cx="1861600"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rgbClr val="FFFFFF"/>
              </a:solidFill>
              <a:latin typeface="Arial" charset="0"/>
              <a:ea typeface="ＭＳ Ｐゴシック" charset="-128"/>
            </a:defRPr>
          </a:lvl1pPr>
          <a:lvl2pPr marL="457200" algn="l" rtl="0" fontAlgn="base">
            <a:spcBef>
              <a:spcPct val="0"/>
            </a:spcBef>
            <a:spcAft>
              <a:spcPct val="0"/>
            </a:spcAft>
            <a:defRPr sz="2000" kern="1200">
              <a:solidFill>
                <a:srgbClr val="FFFFFF"/>
              </a:solidFill>
              <a:latin typeface="Arial" charset="0"/>
              <a:ea typeface="ＭＳ Ｐゴシック" charset="-128"/>
            </a:defRPr>
          </a:lvl2pPr>
          <a:lvl3pPr marL="914400" algn="l" rtl="0" fontAlgn="base">
            <a:spcBef>
              <a:spcPct val="0"/>
            </a:spcBef>
            <a:spcAft>
              <a:spcPct val="0"/>
            </a:spcAft>
            <a:defRPr sz="2000" kern="1200">
              <a:solidFill>
                <a:srgbClr val="FFFFFF"/>
              </a:solidFill>
              <a:latin typeface="Arial" charset="0"/>
              <a:ea typeface="ＭＳ Ｐゴシック" charset="-128"/>
            </a:defRPr>
          </a:lvl3pPr>
          <a:lvl4pPr marL="1371600" algn="l" rtl="0" fontAlgn="base">
            <a:spcBef>
              <a:spcPct val="0"/>
            </a:spcBef>
            <a:spcAft>
              <a:spcPct val="0"/>
            </a:spcAft>
            <a:defRPr sz="2000" kern="1200">
              <a:solidFill>
                <a:srgbClr val="FFFFFF"/>
              </a:solidFill>
              <a:latin typeface="Arial" charset="0"/>
              <a:ea typeface="ＭＳ Ｐゴシック" charset="-128"/>
            </a:defRPr>
          </a:lvl4pPr>
          <a:lvl5pPr marL="1828800" algn="l" rtl="0" fontAlgn="base">
            <a:spcBef>
              <a:spcPct val="0"/>
            </a:spcBef>
            <a:spcAft>
              <a:spcPct val="0"/>
            </a:spcAft>
            <a:defRPr sz="2000" kern="1200">
              <a:solidFill>
                <a:srgbClr val="FFFFFF"/>
              </a:solidFill>
              <a:latin typeface="Arial" charset="0"/>
              <a:ea typeface="ＭＳ Ｐゴシック" charset="-128"/>
            </a:defRPr>
          </a:lvl5pPr>
          <a:lvl6pPr marL="2286000" algn="l" defTabSz="914400" rtl="0" eaLnBrk="1" latinLnBrk="0" hangingPunct="1">
            <a:defRPr sz="2000" kern="1200">
              <a:solidFill>
                <a:srgbClr val="FFFFFF"/>
              </a:solidFill>
              <a:latin typeface="Arial" charset="0"/>
              <a:ea typeface="ＭＳ Ｐゴシック" charset="-128"/>
            </a:defRPr>
          </a:lvl6pPr>
          <a:lvl7pPr marL="2743200" algn="l" defTabSz="914400" rtl="0" eaLnBrk="1" latinLnBrk="0" hangingPunct="1">
            <a:defRPr sz="2000" kern="1200">
              <a:solidFill>
                <a:srgbClr val="FFFFFF"/>
              </a:solidFill>
              <a:latin typeface="Arial" charset="0"/>
              <a:ea typeface="ＭＳ Ｐゴシック" charset="-128"/>
            </a:defRPr>
          </a:lvl7pPr>
          <a:lvl8pPr marL="3200400" algn="l" defTabSz="914400" rtl="0" eaLnBrk="1" latinLnBrk="0" hangingPunct="1">
            <a:defRPr sz="2000" kern="1200">
              <a:solidFill>
                <a:srgbClr val="FFFFFF"/>
              </a:solidFill>
              <a:latin typeface="Arial" charset="0"/>
              <a:ea typeface="ＭＳ Ｐゴシック" charset="-128"/>
            </a:defRPr>
          </a:lvl8pPr>
          <a:lvl9pPr marL="3657600" algn="l" defTabSz="914400" rtl="0" eaLnBrk="1" latinLnBrk="0" hangingPunct="1">
            <a:defRPr sz="2000" kern="1200">
              <a:solidFill>
                <a:srgbClr val="FFFFFF"/>
              </a:solidFill>
              <a:latin typeface="Arial" charset="0"/>
              <a:ea typeface="ＭＳ Ｐゴシック" charset="-128"/>
            </a:defRPr>
          </a:lvl9pPr>
        </a:lstStyle>
        <a:p xmlns:a="http://schemas.openxmlformats.org/drawingml/2006/main">
          <a:r>
            <a:rPr lang="en-US" b="1" dirty="0" smtClean="0">
              <a:solidFill>
                <a:srgbClr val="002060"/>
              </a:solidFill>
            </a:rPr>
            <a:t>FY 12 request</a:t>
          </a:r>
          <a:endParaRPr lang="en-US" b="1" dirty="0">
            <a:solidFill>
              <a:srgbClr val="002060"/>
            </a:solidFill>
          </a:endParaRPr>
        </a:p>
      </cdr:txBody>
    </cdr:sp>
  </cdr:relSizeAnchor>
  <cdr:relSizeAnchor xmlns:cdr="http://schemas.openxmlformats.org/drawingml/2006/chartDrawing">
    <cdr:from>
      <cdr:x>0.71244</cdr:x>
      <cdr:y>0.08602</cdr:y>
    </cdr:from>
    <cdr:to>
      <cdr:x>1</cdr:x>
      <cdr:y>0.17134</cdr:y>
    </cdr:to>
    <cdr:sp macro="" textlink="">
      <cdr:nvSpPr>
        <cdr:cNvPr id="7" name="TextBox 16"/>
        <cdr:cNvSpPr txBox="1"/>
      </cdr:nvSpPr>
      <cdr:spPr>
        <a:xfrm xmlns:a="http://schemas.openxmlformats.org/drawingml/2006/main">
          <a:off x="5607307" y="465513"/>
          <a:ext cx="2202847"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b="1" dirty="0" smtClean="0">
              <a:solidFill>
                <a:srgbClr val="7030A0"/>
              </a:solidFill>
            </a:rPr>
            <a:t>FY 13 request</a:t>
          </a:r>
          <a:endParaRPr lang="en-US" sz="2400" b="1" dirty="0">
            <a:solidFill>
              <a:srgbClr val="7030A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89223-7EA5-408C-987B-4F3786A641B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89223-7EA5-408C-987B-4F3786A641B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89223-7EA5-408C-987B-4F3786A641B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89223-7EA5-408C-987B-4F3786A641B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39EE72-446C-4E89-9D84-E30D697F6F64}" type="slidenum">
              <a:rPr lang="en-US" smtClean="0">
                <a:solidFill>
                  <a:srgbClr val="000000"/>
                </a:solidFill>
              </a:rPr>
              <a:pPr>
                <a:defRPr/>
              </a:pPr>
              <a:t>6</a:t>
            </a:fld>
            <a:endParaRPr 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12879"/>
            <a:fld id="{77495166-4024-466B-B6BF-3D227979AF28}" type="slidenum">
              <a:rPr lang="en-US" smtClean="0"/>
              <a:pPr defTabSz="912879"/>
              <a:t>9</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152400" y="4038600"/>
            <a:ext cx="8991600" cy="1371600"/>
          </a:xfrm>
          <a:prstGeom prst="rect">
            <a:avLst/>
          </a:prstGeom>
          <a:noFill/>
          <a:ln w="9525">
            <a:noFill/>
            <a:miter lim="800000"/>
            <a:headEnd/>
            <a:tailEnd/>
          </a:ln>
        </p:spPr>
        <p:txBody>
          <a:bodyPr/>
          <a:lstStyle/>
          <a:p>
            <a:pPr marL="342900" indent="-342900" algn="ctr">
              <a:spcBef>
                <a:spcPct val="20000"/>
              </a:spcBef>
            </a:pPr>
            <a:r>
              <a:rPr lang="en-US" sz="4400" b="1" dirty="0" smtClean="0">
                <a:solidFill>
                  <a:schemeClr val="accent2"/>
                </a:solidFill>
              </a:rPr>
              <a:t>NASA Programmatic Issues</a:t>
            </a:r>
          </a:p>
          <a:p>
            <a:pPr marL="342900" indent="-342900" algn="ctr">
              <a:spcBef>
                <a:spcPct val="20000"/>
              </a:spcBef>
            </a:pPr>
            <a:r>
              <a:rPr lang="en-US" sz="3200" b="1" dirty="0" smtClean="0">
                <a:solidFill>
                  <a:schemeClr val="accent2"/>
                </a:solidFill>
              </a:rPr>
              <a:t>(with thanks to Mike Freilich for most slides)</a:t>
            </a:r>
            <a:endParaRPr lang="en-US" sz="3200" b="1" dirty="0">
              <a:solidFill>
                <a:schemeClr val="accent2"/>
              </a:solidFill>
            </a:endParaRP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p:oleObj spid="_x0000_s1026" name="Photo Editor Photo" r:id="rId5" imgW="2742857" imgH="2734057" progId="">
              <p:embed/>
            </p:oleObj>
          </a:graphicData>
        </a:graphic>
      </p:graphicFrame>
      <p:pic>
        <p:nvPicPr>
          <p:cNvPr id="1031" name="Picture 5"/>
          <p:cNvPicPr>
            <a:picLocks noChangeAspect="1" noChangeArrowheads="1"/>
          </p:cNvPicPr>
          <p:nvPr/>
        </p:nvPicPr>
        <p:blipFill>
          <a:blip r:embed="rId6"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7"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2036280" y="5534561"/>
            <a:ext cx="5534015" cy="1323439"/>
          </a:xfrm>
          <a:prstGeom prst="rect">
            <a:avLst/>
          </a:prstGeom>
          <a:noFill/>
          <a:ln w="9525">
            <a:noFill/>
            <a:miter lim="800000"/>
            <a:headEnd/>
            <a:tailEnd/>
          </a:ln>
        </p:spPr>
        <p:txBody>
          <a:bodyPr wrap="non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 NASA Headquarters</a:t>
            </a:r>
          </a:p>
          <a:p>
            <a:pPr algn="ctr" eaLnBrk="0" hangingPunct="0"/>
            <a:endParaRPr lang="en-US" sz="2000" b="1" dirty="0" smtClean="0">
              <a:solidFill>
                <a:schemeClr val="accent2"/>
              </a:solidFill>
            </a:endParaRPr>
          </a:p>
          <a:p>
            <a:pPr algn="ctr" eaLnBrk="0" hangingPunct="0"/>
            <a:r>
              <a:rPr lang="en-US" sz="2000" b="1" dirty="0" smtClean="0">
                <a:solidFill>
                  <a:schemeClr val="accent2"/>
                </a:solidFill>
              </a:rPr>
              <a:t>April 27, 2012</a:t>
            </a:r>
            <a:endParaRPr lang="en-US" sz="2000" b="1" dirty="0">
              <a:solidFill>
                <a:schemeClr val="accent2"/>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p:oleObj spid="_x0000_s1027" name="Photo Editor Photo" r:id="rId8" imgW="4877481" imgH="4877481" progId="">
              <p:embed/>
            </p:oleObj>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p:oleObj spid="_x0000_s1028" name="Photo Editor Photo" r:id="rId9" imgW="1561905" imgH="1533739" progId="">
              <p:embed/>
            </p:oleObj>
          </a:graphicData>
        </a:graphic>
      </p:graphicFrame>
      <p:pic>
        <p:nvPicPr>
          <p:cNvPr id="1034" name="Picture 10" descr="nasa_logo"/>
          <p:cNvPicPr>
            <a:picLocks noChangeAspect="1" noChangeArrowheads="1"/>
          </p:cNvPicPr>
          <p:nvPr/>
        </p:nvPicPr>
        <p:blipFill>
          <a:blip r:embed="rId10"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914400" y="54114"/>
            <a:ext cx="8077200" cy="677108"/>
          </a:xfrm>
          <a:prstGeom prst="rect">
            <a:avLst/>
          </a:prstGeom>
          <a:noFill/>
          <a:ln w="9525">
            <a:noFill/>
            <a:miter lim="800000"/>
            <a:headEnd/>
            <a:tailEnd/>
          </a:ln>
        </p:spPr>
        <p:txBody>
          <a:bodyPr wrap="square">
            <a:spAutoFit/>
          </a:bodyPr>
          <a:lstStyle/>
          <a:p>
            <a:pPr algn="ctr"/>
            <a:r>
              <a:rPr lang="en-US" sz="2000" b="1" dirty="0" smtClean="0">
                <a:solidFill>
                  <a:srgbClr val="008000"/>
                </a:solidFill>
              </a:rPr>
              <a:t>Biodiversity and Ecological Forecasting Team Meeting </a:t>
            </a:r>
          </a:p>
          <a:p>
            <a:pPr algn="ctr"/>
            <a:r>
              <a:rPr lang="en-US" b="1" dirty="0" smtClean="0">
                <a:solidFill>
                  <a:srgbClr val="008000"/>
                </a:solidFill>
              </a:rPr>
              <a:t>Westin Seattle, Seattle, WA</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b="5960"/>
          <a:stretch>
            <a:fillRect/>
          </a:stretch>
        </p:blipFill>
        <p:spPr bwMode="auto">
          <a:xfrm>
            <a:off x="1524000" y="228600"/>
            <a:ext cx="5410200" cy="6477000"/>
          </a:xfrm>
          <a:prstGeom prst="rect">
            <a:avLst/>
          </a:prstGeom>
          <a:noFill/>
          <a:ln w="9525">
            <a:noFill/>
            <a:miter lim="800000"/>
            <a:headEnd/>
            <a:tailEnd/>
          </a:ln>
        </p:spPr>
      </p:pic>
      <p:sp>
        <p:nvSpPr>
          <p:cNvPr id="5" name="TextBox 4"/>
          <p:cNvSpPr txBox="1"/>
          <p:nvPr/>
        </p:nvSpPr>
        <p:spPr>
          <a:xfrm>
            <a:off x="7086600" y="310277"/>
            <a:ext cx="1828800" cy="2585323"/>
          </a:xfrm>
          <a:prstGeom prst="rect">
            <a:avLst/>
          </a:prstGeom>
          <a:noFill/>
        </p:spPr>
        <p:txBody>
          <a:bodyPr wrap="square" rtlCol="0">
            <a:spAutoFit/>
          </a:bodyPr>
          <a:lstStyle/>
          <a:p>
            <a:r>
              <a:rPr lang="en-US" b="1" dirty="0" smtClean="0">
                <a:solidFill>
                  <a:schemeClr val="accent2"/>
                </a:solidFill>
              </a:rPr>
              <a:t>Applications Readiness Levels (ARLs): A New Tool to Measure Progress by Applied Sciences Projects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2"/>
                </a:solidFill>
              </a:rPr>
              <a:t>ROSES 2012</a:t>
            </a:r>
            <a:endParaRPr lang="en-US" b="1" dirty="0">
              <a:solidFill>
                <a:schemeClr val="accent2"/>
              </a:solidFill>
            </a:endParaRPr>
          </a:p>
        </p:txBody>
      </p:sp>
      <p:sp>
        <p:nvSpPr>
          <p:cNvPr id="5" name="TextBox 4"/>
          <p:cNvSpPr txBox="1"/>
          <p:nvPr/>
        </p:nvSpPr>
        <p:spPr>
          <a:xfrm>
            <a:off x="304800" y="1219200"/>
            <a:ext cx="8610600" cy="5755422"/>
          </a:xfrm>
          <a:prstGeom prst="rect">
            <a:avLst/>
          </a:prstGeom>
          <a:noFill/>
        </p:spPr>
        <p:txBody>
          <a:bodyPr wrap="square" rtlCol="0">
            <a:spAutoFit/>
          </a:bodyPr>
          <a:lstStyle/>
          <a:p>
            <a:pPr>
              <a:buFont typeface="Arial" pitchFamily="34" charset="0"/>
              <a:buChar char="•"/>
            </a:pPr>
            <a:r>
              <a:rPr lang="en-US" sz="2400" b="1" dirty="0" smtClean="0"/>
              <a:t> A.26: Rapid Response and Novel Research in</a:t>
            </a:r>
          </a:p>
          <a:p>
            <a:r>
              <a:rPr lang="en-US" sz="2400" b="1" dirty="0" smtClean="0"/>
              <a:t>  Earth Science</a:t>
            </a:r>
          </a:p>
          <a:p>
            <a:pPr lvl="1">
              <a:buFontTx/>
              <a:buChar char="-"/>
            </a:pPr>
            <a:r>
              <a:rPr lang="en-US" sz="2000" b="1" dirty="0" smtClean="0"/>
              <a:t> Research on Earth system events or opportunities to collaborate that occur unpredictably as rare and valuable targets of opportunity and that require rapid provision of resources to enable immediate research activity to take advantage of that target of opportunity</a:t>
            </a:r>
          </a:p>
          <a:p>
            <a:pPr lvl="1">
              <a:buFontTx/>
              <a:buChar char="-"/>
            </a:pPr>
            <a:r>
              <a:rPr lang="en-US" sz="2000" b="1" dirty="0" smtClean="0"/>
              <a:t> First-time investigations applying novel and innovative ideas to advance Earth remote sensing in a previously undeveloped area of remote sensing theory, technology utilization, or scientific application</a:t>
            </a:r>
          </a:p>
          <a:p>
            <a:pPr lvl="1">
              <a:buFontTx/>
              <a:buChar char="-"/>
            </a:pPr>
            <a:endParaRPr lang="en-US" sz="2000" b="1" dirty="0" smtClean="0"/>
          </a:p>
          <a:p>
            <a:pPr>
              <a:buFont typeface="Arial" pitchFamily="34" charset="0"/>
              <a:buChar char="•"/>
            </a:pPr>
            <a:r>
              <a:rPr lang="en-US" sz="2400" b="1" dirty="0" smtClean="0"/>
              <a:t> A.36: Ecological Forecasting Applications Feasibility</a:t>
            </a:r>
          </a:p>
          <a:p>
            <a:r>
              <a:rPr lang="en-US" sz="2400" b="1" dirty="0" smtClean="0"/>
              <a:t>  Projects</a:t>
            </a:r>
          </a:p>
          <a:p>
            <a:endParaRPr lang="en-US" sz="2400" b="1" dirty="0" smtClean="0"/>
          </a:p>
          <a:p>
            <a:pPr>
              <a:buFont typeface="Arial" pitchFamily="34" charset="0"/>
              <a:buChar char="•"/>
            </a:pPr>
            <a:r>
              <a:rPr lang="en-US" sz="2400" b="1" dirty="0" smtClean="0"/>
              <a:t> Biodiversity in ROSES 2013: TBD</a:t>
            </a:r>
          </a:p>
          <a:p>
            <a:pPr>
              <a:buFont typeface="Arial" pitchFamily="34" charset="0"/>
              <a:buChar char="•"/>
            </a:pP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686800" cy="1096962"/>
          </a:xfrm>
        </p:spPr>
        <p:txBody>
          <a:bodyPr/>
          <a:lstStyle/>
          <a:p>
            <a:r>
              <a:rPr lang="en-US" sz="2800" b="1" dirty="0" smtClean="0">
                <a:solidFill>
                  <a:schemeClr val="accent2"/>
                </a:solidFill>
              </a:rPr>
              <a:t>NASA “Highlights” Page from Budget Document</a:t>
            </a:r>
            <a:endParaRPr lang="en-US" sz="2800" b="1" dirty="0">
              <a:solidFill>
                <a:schemeClr val="accent2"/>
              </a:solidFill>
            </a:endParaRPr>
          </a:p>
        </p:txBody>
      </p:sp>
      <p:sp>
        <p:nvSpPr>
          <p:cNvPr id="3" name="Rectangle 2"/>
          <p:cNvSpPr/>
          <p:nvPr/>
        </p:nvSpPr>
        <p:spPr bwMode="auto">
          <a:xfrm>
            <a:off x="1812175" y="6450676"/>
            <a:ext cx="5669280" cy="4073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pic>
        <p:nvPicPr>
          <p:cNvPr id="4" name="Picture 3" descr="2013_budget_NASA_only-7.jpg"/>
          <p:cNvPicPr>
            <a:picLocks noChangeAspect="1"/>
          </p:cNvPicPr>
          <p:nvPr/>
        </p:nvPicPr>
        <p:blipFill>
          <a:blip r:embed="rId3" cstate="print"/>
          <a:srcRect t="16000"/>
          <a:stretch>
            <a:fillRect/>
          </a:stretch>
        </p:blipFill>
        <p:spPr>
          <a:xfrm>
            <a:off x="2154948" y="1097280"/>
            <a:ext cx="4834104" cy="5760720"/>
          </a:xfrm>
          <a:prstGeom prst="rect">
            <a:avLst/>
          </a:prstGeom>
        </p:spPr>
      </p:pic>
      <p:sp>
        <p:nvSpPr>
          <p:cNvPr id="5" name="Rectangle 4"/>
          <p:cNvSpPr/>
          <p:nvPr/>
        </p:nvSpPr>
        <p:spPr bwMode="auto">
          <a:xfrm>
            <a:off x="2194560" y="2709949"/>
            <a:ext cx="4754880" cy="1795549"/>
          </a:xfrm>
          <a:prstGeom prst="rect">
            <a:avLst/>
          </a:prstGeom>
          <a:solidFill>
            <a:schemeClr val="tx1">
              <a:lumMod val="75000"/>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6" name="Rectangle 5"/>
          <p:cNvSpPr/>
          <p:nvPr/>
        </p:nvSpPr>
        <p:spPr bwMode="auto">
          <a:xfrm>
            <a:off x="2164085" y="5153890"/>
            <a:ext cx="4754880" cy="1332758"/>
          </a:xfrm>
          <a:prstGeom prst="rect">
            <a:avLst/>
          </a:prstGeom>
          <a:solidFill>
            <a:schemeClr val="tx1">
              <a:lumMod val="75000"/>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 name="Rectangle 6"/>
          <p:cNvSpPr/>
          <p:nvPr/>
        </p:nvSpPr>
        <p:spPr bwMode="auto">
          <a:xfrm>
            <a:off x="2244436" y="4522124"/>
            <a:ext cx="4522124" cy="631767"/>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63501"/>
            <a:ext cx="8737600" cy="774700"/>
          </a:xfrm>
        </p:spPr>
        <p:txBody>
          <a:bodyPr/>
          <a:lstStyle/>
          <a:p>
            <a:r>
              <a:rPr lang="en-US" b="1" dirty="0" smtClean="0">
                <a:solidFill>
                  <a:schemeClr val="accent2"/>
                </a:solidFill>
                <a:ea typeface="ＭＳ Ｐゴシック" charset="-128"/>
              </a:rPr>
              <a:t>Earth Science Budget - History</a:t>
            </a:r>
          </a:p>
        </p:txBody>
      </p:sp>
      <p:sp>
        <p:nvSpPr>
          <p:cNvPr id="14" name="Rectangle 13"/>
          <p:cNvSpPr/>
          <p:nvPr/>
        </p:nvSpPr>
        <p:spPr bwMode="auto">
          <a:xfrm>
            <a:off x="1812175" y="6450676"/>
            <a:ext cx="5669280" cy="4073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graphicFrame>
        <p:nvGraphicFramePr>
          <p:cNvPr id="16" name="Chart 15"/>
          <p:cNvGraphicFramePr>
            <a:graphicFrameLocks/>
          </p:cNvGraphicFramePr>
          <p:nvPr/>
        </p:nvGraphicFramePr>
        <p:xfrm>
          <a:off x="386195" y="1174171"/>
          <a:ext cx="7660525" cy="541145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037512" y="4655128"/>
            <a:ext cx="1600246" cy="400110"/>
          </a:xfrm>
          <a:prstGeom prst="rect">
            <a:avLst/>
          </a:prstGeom>
          <a:noFill/>
        </p:spPr>
        <p:txBody>
          <a:bodyPr wrap="none" rtlCol="0">
            <a:spAutoFit/>
          </a:bodyPr>
          <a:lstStyle/>
          <a:p>
            <a:r>
              <a:rPr lang="en-US" b="1" dirty="0" smtClean="0">
                <a:solidFill>
                  <a:srgbClr val="BD5D18"/>
                </a:solidFill>
              </a:rPr>
              <a:t>Prev Admin</a:t>
            </a:r>
            <a:endParaRPr lang="en-US" b="1" dirty="0">
              <a:solidFill>
                <a:srgbClr val="BD5D18"/>
              </a:solidFill>
            </a:endParaRPr>
          </a:p>
        </p:txBody>
      </p:sp>
      <p:sp>
        <p:nvSpPr>
          <p:cNvPr id="18" name="TextBox 17"/>
          <p:cNvSpPr txBox="1"/>
          <p:nvPr/>
        </p:nvSpPr>
        <p:spPr>
          <a:xfrm>
            <a:off x="4391912" y="3278028"/>
            <a:ext cx="1795684" cy="400110"/>
          </a:xfrm>
          <a:prstGeom prst="rect">
            <a:avLst/>
          </a:prstGeom>
          <a:noFill/>
        </p:spPr>
        <p:txBody>
          <a:bodyPr wrap="none" rtlCol="0">
            <a:spAutoFit/>
          </a:bodyPr>
          <a:lstStyle/>
          <a:p>
            <a:r>
              <a:rPr lang="en-US" b="1" dirty="0" smtClean="0">
                <a:solidFill>
                  <a:srgbClr val="FF0000"/>
                </a:solidFill>
              </a:rPr>
              <a:t>FY10 request</a:t>
            </a:r>
            <a:endParaRPr lang="en-US" b="1" dirty="0">
              <a:solidFill>
                <a:srgbClr val="FF0000"/>
              </a:solidFill>
            </a:endParaRPr>
          </a:p>
        </p:txBody>
      </p:sp>
      <p:sp>
        <p:nvSpPr>
          <p:cNvPr id="7" name="Oval 6"/>
          <p:cNvSpPr/>
          <p:nvPr/>
        </p:nvSpPr>
        <p:spPr bwMode="auto">
          <a:xfrm>
            <a:off x="5344203" y="1363286"/>
            <a:ext cx="574460" cy="465664"/>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8" name="Oval 7"/>
          <p:cNvSpPr/>
          <p:nvPr/>
        </p:nvSpPr>
        <p:spPr bwMode="auto">
          <a:xfrm rot="4006635">
            <a:off x="1394803" y="3106606"/>
            <a:ext cx="2052132" cy="566355"/>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9" name="Oval 8"/>
          <p:cNvSpPr/>
          <p:nvPr/>
        </p:nvSpPr>
        <p:spPr bwMode="auto">
          <a:xfrm rot="19346269">
            <a:off x="3152412" y="2462400"/>
            <a:ext cx="1518491" cy="566355"/>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136525"/>
            <a:ext cx="8142287" cy="854075"/>
          </a:xfrm>
        </p:spPr>
        <p:txBody>
          <a:bodyPr/>
          <a:lstStyle/>
          <a:p>
            <a:r>
              <a:rPr lang="en-US" sz="4200" b="1" dirty="0" smtClean="0">
                <a:solidFill>
                  <a:schemeClr val="accent2"/>
                </a:solidFill>
                <a:ea typeface="ＭＳ Ｐゴシック" charset="-128"/>
              </a:rPr>
              <a:t>Earth Science Budget – FY13 Request</a:t>
            </a:r>
          </a:p>
        </p:txBody>
      </p:sp>
      <p:sp>
        <p:nvSpPr>
          <p:cNvPr id="14" name="Rectangle 13"/>
          <p:cNvSpPr/>
          <p:nvPr/>
        </p:nvSpPr>
        <p:spPr bwMode="auto">
          <a:xfrm>
            <a:off x="1812175" y="6450676"/>
            <a:ext cx="5669280" cy="4073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graphicFrame>
        <p:nvGraphicFramePr>
          <p:cNvPr id="16" name="Chart 15"/>
          <p:cNvGraphicFramePr>
            <a:graphicFrameLocks/>
          </p:cNvGraphicFramePr>
          <p:nvPr/>
        </p:nvGraphicFramePr>
        <p:xfrm>
          <a:off x="386195" y="1174171"/>
          <a:ext cx="7660525" cy="541145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037512" y="4655128"/>
            <a:ext cx="1600246" cy="400110"/>
          </a:xfrm>
          <a:prstGeom prst="rect">
            <a:avLst/>
          </a:prstGeom>
          <a:noFill/>
        </p:spPr>
        <p:txBody>
          <a:bodyPr wrap="none" rtlCol="0">
            <a:spAutoFit/>
          </a:bodyPr>
          <a:lstStyle/>
          <a:p>
            <a:r>
              <a:rPr lang="en-US" b="1" dirty="0" smtClean="0">
                <a:solidFill>
                  <a:srgbClr val="BD5D18"/>
                </a:solidFill>
              </a:rPr>
              <a:t>Prev Admin</a:t>
            </a:r>
            <a:endParaRPr lang="en-US" b="1" dirty="0">
              <a:solidFill>
                <a:srgbClr val="BD5D18"/>
              </a:solidFill>
            </a:endParaRPr>
          </a:p>
        </p:txBody>
      </p:sp>
      <p:sp>
        <p:nvSpPr>
          <p:cNvPr id="18" name="TextBox 17"/>
          <p:cNvSpPr txBox="1"/>
          <p:nvPr/>
        </p:nvSpPr>
        <p:spPr>
          <a:xfrm>
            <a:off x="4391912" y="3278028"/>
            <a:ext cx="1795684" cy="400110"/>
          </a:xfrm>
          <a:prstGeom prst="rect">
            <a:avLst/>
          </a:prstGeom>
          <a:noFill/>
        </p:spPr>
        <p:txBody>
          <a:bodyPr wrap="none" rtlCol="0">
            <a:spAutoFit/>
          </a:bodyPr>
          <a:lstStyle/>
          <a:p>
            <a:r>
              <a:rPr lang="en-US" b="1" dirty="0" smtClean="0">
                <a:solidFill>
                  <a:srgbClr val="FF0000"/>
                </a:solidFill>
              </a:rPr>
              <a:t>FY10 request</a:t>
            </a:r>
            <a:endParaRPr lang="en-US" b="1" dirty="0">
              <a:solidFill>
                <a:srgbClr val="FF0000"/>
              </a:solidFill>
            </a:endParaRPr>
          </a:p>
        </p:txBody>
      </p:sp>
      <p:sp>
        <p:nvSpPr>
          <p:cNvPr id="7" name="Oval 6"/>
          <p:cNvSpPr/>
          <p:nvPr/>
        </p:nvSpPr>
        <p:spPr bwMode="auto">
          <a:xfrm rot="19346269">
            <a:off x="3116390" y="2459629"/>
            <a:ext cx="1518491" cy="566355"/>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995055" y="6567055"/>
            <a:ext cx="5334000" cy="29094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34818" name="Title 1"/>
          <p:cNvSpPr>
            <a:spLocks noGrp="1"/>
          </p:cNvSpPr>
          <p:nvPr>
            <p:ph type="title"/>
          </p:nvPr>
        </p:nvSpPr>
        <p:spPr>
          <a:xfrm>
            <a:off x="177800" y="63501"/>
            <a:ext cx="8661400" cy="850900"/>
          </a:xfrm>
        </p:spPr>
        <p:txBody>
          <a:bodyPr/>
          <a:lstStyle/>
          <a:p>
            <a:r>
              <a:rPr lang="en-US" b="1" dirty="0" smtClean="0">
                <a:solidFill>
                  <a:schemeClr val="accent2"/>
                </a:solidFill>
                <a:ea typeface="ＭＳ Ｐゴシック" charset="-128"/>
              </a:rPr>
              <a:t>Earth Science Budget Overview</a:t>
            </a:r>
          </a:p>
        </p:txBody>
      </p:sp>
      <p:sp>
        <p:nvSpPr>
          <p:cNvPr id="34819" name="Content Placeholder 2"/>
          <p:cNvSpPr>
            <a:spLocks noGrp="1"/>
          </p:cNvSpPr>
          <p:nvPr>
            <p:ph idx="1"/>
          </p:nvPr>
        </p:nvSpPr>
        <p:spPr>
          <a:xfrm>
            <a:off x="45719" y="1100253"/>
            <a:ext cx="9098281" cy="2330132"/>
          </a:xfrm>
        </p:spPr>
        <p:txBody>
          <a:bodyPr/>
          <a:lstStyle/>
          <a:p>
            <a:pPr eaLnBrk="1" hangingPunct="1">
              <a:lnSpc>
                <a:spcPct val="90000"/>
              </a:lnSpc>
              <a:spcBef>
                <a:spcPts val="475"/>
              </a:spcBef>
              <a:buFontTx/>
              <a:buChar char="•"/>
            </a:pPr>
            <a:r>
              <a:rPr lang="en-US" sz="2400" b="1" dirty="0" smtClean="0">
                <a:ea typeface="ヒラギノ角ゴ Pro W3" charset="-128"/>
                <a:cs typeface="Arial" charset="0"/>
              </a:rPr>
              <a:t>The FY13 budget for Earth Science is consistent with the FY12 request – </a:t>
            </a:r>
            <a:r>
              <a:rPr lang="en-US" sz="2400" b="1" i="1" dirty="0" smtClean="0">
                <a:ea typeface="ヒラギノ角ゴ Pro W3" charset="-128"/>
                <a:cs typeface="Arial" charset="0"/>
              </a:rPr>
              <a:t>STABILITY!</a:t>
            </a:r>
          </a:p>
          <a:p>
            <a:pPr lvl="1" eaLnBrk="1" hangingPunct="1">
              <a:lnSpc>
                <a:spcPct val="90000"/>
              </a:lnSpc>
              <a:spcBef>
                <a:spcPts val="475"/>
              </a:spcBef>
              <a:buFontTx/>
              <a:buChar char="•"/>
            </a:pPr>
            <a:r>
              <a:rPr lang="en-US" sz="1800" dirty="0" smtClean="0">
                <a:ea typeface="ヒラギノ角ゴ Pro W3" charset="-128"/>
                <a:cs typeface="Arial" charset="0"/>
              </a:rPr>
              <a:t>Congressional </a:t>
            </a:r>
            <a:r>
              <a:rPr lang="en-US" sz="1800" b="1" i="1" dirty="0" smtClean="0">
                <a:ea typeface="ヒラギノ角ゴ Pro W3" charset="-128"/>
                <a:cs typeface="Arial" charset="0"/>
              </a:rPr>
              <a:t>appropriation </a:t>
            </a:r>
            <a:r>
              <a:rPr lang="en-US" sz="1800" dirty="0" smtClean="0">
                <a:ea typeface="ヒラギノ角ゴ Pro W3" charset="-128"/>
                <a:cs typeface="Arial" charset="0"/>
              </a:rPr>
              <a:t>for FY12 was </a:t>
            </a:r>
            <a:r>
              <a:rPr lang="en-US" sz="1800" b="1" i="1" dirty="0" smtClean="0">
                <a:ea typeface="ヒラギノ角ゴ Pro W3" charset="-128"/>
                <a:cs typeface="Arial" charset="0"/>
              </a:rPr>
              <a:t>also</a:t>
            </a:r>
            <a:r>
              <a:rPr lang="en-US" sz="1800" dirty="0" smtClean="0">
                <a:ea typeface="ヒラギノ角ゴ Pro W3" charset="-128"/>
                <a:cs typeface="Arial" charset="0"/>
              </a:rPr>
              <a:t> consistent with the President’s budget request</a:t>
            </a:r>
          </a:p>
          <a:p>
            <a:pPr lvl="1" eaLnBrk="1" hangingPunct="1">
              <a:lnSpc>
                <a:spcPct val="90000"/>
              </a:lnSpc>
              <a:spcBef>
                <a:spcPts val="475"/>
              </a:spcBef>
              <a:buFontTx/>
              <a:buChar char="•"/>
            </a:pPr>
            <a:r>
              <a:rPr lang="en-US" sz="1800" dirty="0" smtClean="0">
                <a:ea typeface="ヒラギノ角ゴ Pro W3" charset="-128"/>
                <a:cs typeface="Arial" charset="0"/>
              </a:rPr>
              <a:t>FY13 overall ESD funding level is ~$25M above FY12 appropriated level</a:t>
            </a:r>
          </a:p>
          <a:p>
            <a:pPr lvl="1" eaLnBrk="1" hangingPunct="1">
              <a:lnSpc>
                <a:spcPct val="90000"/>
              </a:lnSpc>
              <a:spcBef>
                <a:spcPts val="475"/>
              </a:spcBef>
              <a:buFontTx/>
              <a:buChar char="•"/>
            </a:pPr>
            <a:r>
              <a:rPr lang="en-US" sz="1800" dirty="0" smtClean="0">
                <a:ea typeface="ヒラギノ角ゴ Pro W3" charset="-128"/>
                <a:cs typeface="Arial" charset="0"/>
              </a:rPr>
              <a:t>Overall NASA agency FY13 level represents 0.3% decrease from FY12; SMD overall budget decreased by ~3.3% from FY12 </a:t>
            </a:r>
          </a:p>
          <a:p>
            <a:pPr eaLnBrk="1" hangingPunct="1">
              <a:lnSpc>
                <a:spcPct val="90000"/>
              </a:lnSpc>
              <a:spcBef>
                <a:spcPts val="475"/>
              </a:spcBef>
              <a:buFontTx/>
              <a:buChar char="•"/>
            </a:pPr>
            <a:endParaRPr lang="en-US" sz="1800" dirty="0" smtClean="0">
              <a:ea typeface="ヒラギノ角ゴ Pro W3" charset="-128"/>
              <a:cs typeface="Arial" charset="0"/>
            </a:endParaRPr>
          </a:p>
          <a:p>
            <a:pPr eaLnBrk="1" hangingPunct="1">
              <a:lnSpc>
                <a:spcPct val="90000"/>
              </a:lnSpc>
              <a:spcBef>
                <a:spcPts val="475"/>
              </a:spcBef>
              <a:buFontTx/>
              <a:buChar char="•"/>
            </a:pPr>
            <a:r>
              <a:rPr lang="en-US" sz="1800" dirty="0" smtClean="0">
                <a:ea typeface="ヒラギノ角ゴ Pro W3" charset="-128"/>
                <a:cs typeface="Arial" charset="0"/>
              </a:rPr>
              <a:t>The March 2011 Glory launch failure has resulted in delays for OCO-2 and SMAP launches, and </a:t>
            </a:r>
            <a:r>
              <a:rPr lang="en-US" sz="1800" b="1" i="1" dirty="0" smtClean="0">
                <a:ea typeface="ヒラギノ角ゴ Pro W3" charset="-128"/>
                <a:cs typeface="Arial" charset="0"/>
              </a:rPr>
              <a:t>significantly higher budgeted cost levels for mid-range launch vehicles</a:t>
            </a:r>
          </a:p>
          <a:p>
            <a:pPr lvl="1" eaLnBrk="1" hangingPunct="1">
              <a:lnSpc>
                <a:spcPct val="90000"/>
              </a:lnSpc>
              <a:spcBef>
                <a:spcPts val="475"/>
              </a:spcBef>
              <a:buFontTx/>
              <a:buChar char="•"/>
            </a:pPr>
            <a:r>
              <a:rPr lang="en-US" sz="1800" dirty="0" smtClean="0">
                <a:ea typeface="ヒラギノ角ゴ Pro W3" charset="-128"/>
                <a:cs typeface="Arial" charset="0"/>
              </a:rPr>
              <a:t>Solicitation for multiple launch services for OCO-2, SMAP (and JPSS-1) has been released – with higher evaluation emphasis on vehicle reliability </a:t>
            </a:r>
          </a:p>
          <a:p>
            <a:pPr lvl="1" eaLnBrk="1" hangingPunct="1">
              <a:lnSpc>
                <a:spcPct val="90000"/>
              </a:lnSpc>
              <a:spcBef>
                <a:spcPts val="475"/>
              </a:spcBef>
              <a:buFontTx/>
              <a:buChar char="•"/>
            </a:pPr>
            <a:r>
              <a:rPr lang="en-US" sz="1800" dirty="0" smtClean="0">
                <a:ea typeface="ヒラギノ角ゴ Pro W3" charset="-128"/>
                <a:cs typeface="Arial" charset="0"/>
              </a:rPr>
              <a:t>SMAP launch date: 23 Oct 2014</a:t>
            </a:r>
          </a:p>
          <a:p>
            <a:pPr lvl="1" eaLnBrk="1" hangingPunct="1">
              <a:lnSpc>
                <a:spcPct val="90000"/>
              </a:lnSpc>
              <a:spcBef>
                <a:spcPts val="475"/>
              </a:spcBef>
              <a:buFontTx/>
              <a:buChar char="•"/>
            </a:pPr>
            <a:r>
              <a:rPr lang="en-US" sz="1800" dirty="0" smtClean="0">
                <a:ea typeface="ヒラギノ角ゴ Pro W3" charset="-128"/>
                <a:cs typeface="Arial" charset="0"/>
              </a:rPr>
              <a:t>OCO-2 launch date: NET July 2014 (SMAP launch date has priority)</a:t>
            </a:r>
            <a:r>
              <a:rPr lang="en-US" sz="1800" b="1" i="1" dirty="0" smtClean="0">
                <a:ea typeface="ヒラギノ角ゴ Pro W3" charset="-128"/>
                <a:cs typeface="Arial" charset="0"/>
              </a:rPr>
              <a:t> </a:t>
            </a:r>
          </a:p>
          <a:p>
            <a:pPr lvl="1" eaLnBrk="1" hangingPunct="1">
              <a:lnSpc>
                <a:spcPct val="90000"/>
              </a:lnSpc>
              <a:spcBef>
                <a:spcPts val="475"/>
              </a:spcBef>
              <a:buFontTx/>
              <a:buChar char="•"/>
            </a:pPr>
            <a:r>
              <a:rPr lang="en-US" sz="1800" dirty="0" smtClean="0">
                <a:ea typeface="ヒラギノ角ゴ Pro W3" charset="-128"/>
                <a:cs typeface="Arial" charset="0"/>
              </a:rPr>
              <a:t>FY13-vs-FY12 decreases in R&amp;A (1.5%), Applied Science (5%), and Technology (3.3%) lines; however, all non-flight lines increase throughout 2013-2017</a:t>
            </a:r>
          </a:p>
          <a:p>
            <a:pPr eaLnBrk="1" hangingPunct="1">
              <a:lnSpc>
                <a:spcPct val="90000"/>
              </a:lnSpc>
              <a:spcBef>
                <a:spcPts val="475"/>
              </a:spcBef>
              <a:buFontTx/>
              <a:buChar char="•"/>
            </a:pPr>
            <a:r>
              <a:rPr lang="en-US" sz="1800" b="1" i="1" dirty="0" smtClean="0">
                <a:ea typeface="ヒラギノ角ゴ Pro W3" charset="-128"/>
                <a:cs typeface="Arial" charset="0"/>
              </a:rPr>
              <a:t>All 3 strands of Venture Class are fully funded throughout, with all AOs released</a:t>
            </a:r>
            <a:r>
              <a:rPr lang="en-US" sz="1800" dirty="0" smtClean="0">
                <a:ea typeface="ヒラギノ角ゴ Pro W3" charset="-128"/>
                <a:cs typeface="Arial" charset="0"/>
              </a:rPr>
              <a:t> </a:t>
            </a:r>
          </a:p>
          <a:p>
            <a:pPr lvl="1" eaLnBrk="1" hangingPunct="1">
              <a:lnSpc>
                <a:spcPct val="90000"/>
              </a:lnSpc>
              <a:spcBef>
                <a:spcPts val="475"/>
              </a:spcBef>
              <a:buFontTx/>
              <a:buChar char="•"/>
            </a:pPr>
            <a:endParaRPr lang="en-US" sz="1800" dirty="0" smtClean="0">
              <a:ea typeface="ヒラギノ角ゴ Pro W3" charset="-128"/>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0944" y="-40944"/>
            <a:ext cx="9042401" cy="1066800"/>
          </a:xfrm>
        </p:spPr>
        <p:txBody>
          <a:bodyPr/>
          <a:lstStyle/>
          <a:p>
            <a:r>
              <a:rPr lang="en-US" sz="3600" b="1" dirty="0" smtClean="0">
                <a:solidFill>
                  <a:schemeClr val="accent2"/>
                </a:solidFill>
                <a:ea typeface="ＭＳ Ｐゴシック" pitchFamily="34" charset="-128"/>
              </a:rPr>
              <a:t>Earth Science Program/Budget Strategy</a:t>
            </a:r>
          </a:p>
        </p:txBody>
      </p:sp>
      <p:sp>
        <p:nvSpPr>
          <p:cNvPr id="45059" name="Content Placeholder 2"/>
          <p:cNvSpPr>
            <a:spLocks noGrp="1"/>
          </p:cNvSpPr>
          <p:nvPr>
            <p:ph idx="1"/>
          </p:nvPr>
        </p:nvSpPr>
        <p:spPr>
          <a:xfrm>
            <a:off x="76200" y="914174"/>
            <a:ext cx="8937174" cy="5867626"/>
          </a:xfrm>
        </p:spPr>
        <p:txBody>
          <a:bodyPr/>
          <a:lstStyle/>
          <a:p>
            <a:pPr eaLnBrk="1" hangingPunct="1">
              <a:lnSpc>
                <a:spcPct val="90000"/>
              </a:lnSpc>
              <a:spcBef>
                <a:spcPts val="475"/>
              </a:spcBef>
              <a:buFontTx/>
              <a:buChar char="•"/>
            </a:pPr>
            <a:r>
              <a:rPr lang="en-US" sz="1800" dirty="0" smtClean="0">
                <a:ea typeface="ヒラギノ角ゴ Pro W3" charset="-128"/>
                <a:cs typeface="Arial" pitchFamily="34" charset="0"/>
              </a:rPr>
              <a:t>Maintain a </a:t>
            </a:r>
            <a:r>
              <a:rPr lang="en-US" sz="1800" b="1" dirty="0" smtClean="0">
                <a:ea typeface="ヒラギノ角ゴ Pro W3" charset="-128"/>
                <a:cs typeface="Arial" pitchFamily="34" charset="0"/>
              </a:rPr>
              <a:t>balanced program </a:t>
            </a:r>
            <a:r>
              <a:rPr lang="en-US" sz="1800" dirty="0" smtClean="0">
                <a:ea typeface="ヒラギノ角ゴ Pro W3" charset="-128"/>
                <a:cs typeface="Arial" pitchFamily="34" charset="0"/>
              </a:rPr>
              <a:t>that:</a:t>
            </a:r>
          </a:p>
          <a:p>
            <a:pPr lvl="1" eaLnBrk="1" hangingPunct="1">
              <a:lnSpc>
                <a:spcPct val="90000"/>
              </a:lnSpc>
              <a:spcBef>
                <a:spcPts val="475"/>
              </a:spcBef>
              <a:buFontTx/>
              <a:buChar char="•"/>
            </a:pPr>
            <a:r>
              <a:rPr lang="en-US" sz="1800" b="1" dirty="0" smtClean="0">
                <a:ea typeface="ヒラギノ角ゴ Pro W3" charset="-128"/>
                <a:cs typeface="Arial" pitchFamily="34" charset="0"/>
              </a:rPr>
              <a:t>advances Earth System Science</a:t>
            </a:r>
          </a:p>
          <a:p>
            <a:pPr lvl="1" eaLnBrk="1" hangingPunct="1">
              <a:lnSpc>
                <a:spcPct val="90000"/>
              </a:lnSpc>
              <a:spcBef>
                <a:spcPts val="475"/>
              </a:spcBef>
              <a:buFontTx/>
              <a:buChar char="•"/>
            </a:pPr>
            <a:r>
              <a:rPr lang="en-US" sz="1800" b="1" dirty="0" smtClean="0">
                <a:ea typeface="ヒラギノ角ゴ Pro W3" charset="-128"/>
                <a:cs typeface="Arial" pitchFamily="34" charset="0"/>
              </a:rPr>
              <a:t>delivers societal benefit </a:t>
            </a:r>
            <a:r>
              <a:rPr lang="en-US" sz="1800" dirty="0" smtClean="0">
                <a:ea typeface="ヒラギノ角ゴ Pro W3" charset="-128"/>
                <a:cs typeface="Arial" pitchFamily="34" charset="0"/>
              </a:rPr>
              <a:t>through Applications Development</a:t>
            </a:r>
            <a:endParaRPr lang="en-US" sz="1800" b="1" dirty="0" smtClean="0">
              <a:ea typeface="ヒラギノ角ゴ Pro W3" charset="-128"/>
              <a:cs typeface="Arial" pitchFamily="34" charset="0"/>
            </a:endParaRPr>
          </a:p>
          <a:p>
            <a:pPr lvl="1" eaLnBrk="1" hangingPunct="1">
              <a:lnSpc>
                <a:spcPct val="90000"/>
              </a:lnSpc>
              <a:spcBef>
                <a:spcPts val="475"/>
              </a:spcBef>
              <a:buFontTx/>
              <a:buChar char="•"/>
            </a:pPr>
            <a:r>
              <a:rPr lang="en-US" sz="1800" b="1" dirty="0" smtClean="0">
                <a:ea typeface="ヒラギノ角ゴ Pro W3" charset="-128"/>
                <a:cs typeface="Arial" pitchFamily="34" charset="0"/>
              </a:rPr>
              <a:t>provides essential global spaceborne measurements </a:t>
            </a:r>
            <a:r>
              <a:rPr lang="en-US" sz="1800" dirty="0" smtClean="0">
                <a:ea typeface="ヒラギノ角ゴ Pro W3" charset="-128"/>
                <a:cs typeface="Arial" pitchFamily="34" charset="0"/>
              </a:rPr>
              <a:t>supporting science and operations</a:t>
            </a:r>
            <a:endParaRPr lang="en-US" sz="1800" b="1" dirty="0" smtClean="0">
              <a:ea typeface="ヒラギノ角ゴ Pro W3" charset="-128"/>
              <a:cs typeface="Arial" pitchFamily="34" charset="0"/>
            </a:endParaRPr>
          </a:p>
          <a:p>
            <a:pPr lvl="1" eaLnBrk="1" hangingPunct="1">
              <a:lnSpc>
                <a:spcPct val="90000"/>
              </a:lnSpc>
              <a:spcBef>
                <a:spcPts val="475"/>
              </a:spcBef>
              <a:buFontTx/>
              <a:buChar char="•"/>
            </a:pPr>
            <a:r>
              <a:rPr lang="en-US" sz="1800" b="1" dirty="0" smtClean="0">
                <a:ea typeface="ヒラギノ角ゴ Pro W3" charset="-128"/>
                <a:cs typeface="Arial" pitchFamily="34" charset="0"/>
              </a:rPr>
              <a:t>develops and demonstrates technologies</a:t>
            </a:r>
            <a:r>
              <a:rPr lang="en-US" sz="1800" dirty="0" smtClean="0">
                <a:ea typeface="ヒラギノ角ゴ Pro W3" charset="-128"/>
                <a:cs typeface="Arial" pitchFamily="34" charset="0"/>
              </a:rPr>
              <a:t> for next-generation measurements, and </a:t>
            </a:r>
          </a:p>
          <a:p>
            <a:pPr lvl="1" eaLnBrk="1" hangingPunct="1">
              <a:lnSpc>
                <a:spcPct val="90000"/>
              </a:lnSpc>
              <a:spcBef>
                <a:spcPts val="475"/>
              </a:spcBef>
              <a:buFontTx/>
              <a:buChar char="•"/>
            </a:pPr>
            <a:r>
              <a:rPr lang="en-US" sz="1800" b="1" dirty="0" smtClean="0">
                <a:ea typeface="ヒラギノ角ゴ Pro W3" charset="-128"/>
                <a:cs typeface="Arial" pitchFamily="34" charset="0"/>
              </a:rPr>
              <a:t>complements and is coordinated with activities of other agencies and international partners   </a:t>
            </a:r>
          </a:p>
          <a:p>
            <a:pPr lvl="1" eaLnBrk="1" hangingPunct="1">
              <a:lnSpc>
                <a:spcPct val="90000"/>
              </a:lnSpc>
              <a:spcBef>
                <a:spcPts val="475"/>
              </a:spcBef>
              <a:buNone/>
            </a:pPr>
            <a:endParaRPr lang="en-US" sz="1800" b="1" dirty="0" smtClean="0">
              <a:ea typeface="ヒラギノ角ゴ Pro W3" charset="-128"/>
              <a:cs typeface="Arial" pitchFamily="34" charset="0"/>
            </a:endParaRPr>
          </a:p>
          <a:p>
            <a:pPr eaLnBrk="1" hangingPunct="1">
              <a:lnSpc>
                <a:spcPct val="90000"/>
              </a:lnSpc>
              <a:spcBef>
                <a:spcPts val="475"/>
              </a:spcBef>
              <a:buFont typeface="Arial"/>
              <a:buChar char="•"/>
            </a:pPr>
            <a:r>
              <a:rPr lang="en-US" sz="1400" dirty="0" smtClean="0">
                <a:ea typeface="ヒラギノ角ゴ Pro W3" charset="-128"/>
                <a:cs typeface="Arial" pitchFamily="34" charset="0"/>
              </a:rPr>
              <a:t>Support </a:t>
            </a:r>
            <a:r>
              <a:rPr lang="en-US" sz="1400" b="1" dirty="0" smtClean="0">
                <a:ea typeface="ヒラギノ角ゴ Pro W3" charset="-128"/>
                <a:cs typeface="Arial" pitchFamily="34" charset="0"/>
              </a:rPr>
              <a:t>Research, Applied Sciences, Technology Development, and E/PO programs</a:t>
            </a:r>
            <a:endParaRPr lang="en-US" sz="1400" dirty="0" smtClean="0">
              <a:ea typeface="ヒラギノ角ゴ Pro W3" charset="-128"/>
              <a:cs typeface="Arial" pitchFamily="34" charset="0"/>
            </a:endParaRPr>
          </a:p>
          <a:p>
            <a:pPr eaLnBrk="1" hangingPunct="1">
              <a:lnSpc>
                <a:spcPct val="90000"/>
              </a:lnSpc>
              <a:spcBef>
                <a:spcPts val="475"/>
              </a:spcBef>
              <a:buFont typeface="Arial"/>
              <a:buChar char="•"/>
            </a:pPr>
            <a:r>
              <a:rPr lang="en-US" sz="1400" dirty="0" smtClean="0">
                <a:ea typeface="ヒラギノ角ゴ Pro W3" charset="-128"/>
                <a:cs typeface="Arial" pitchFamily="34" charset="0"/>
              </a:rPr>
              <a:t>Continue to fund </a:t>
            </a:r>
            <a:r>
              <a:rPr lang="en-US" sz="1400" b="1" dirty="0" smtClean="0">
                <a:ea typeface="ヒラギノ角ゴ Pro W3" charset="-128"/>
                <a:cs typeface="Arial" pitchFamily="34" charset="0"/>
              </a:rPr>
              <a:t>operations and routine data products for all on-orbit NASA research missions</a:t>
            </a:r>
            <a:endParaRPr lang="en-US" sz="1400" dirty="0" smtClean="0">
              <a:ea typeface="ヒラギノ角ゴ Pro W3" charset="-128"/>
              <a:cs typeface="Arial" pitchFamily="34" charset="0"/>
            </a:endParaRPr>
          </a:p>
          <a:p>
            <a:pPr eaLnBrk="1" hangingPunct="1">
              <a:lnSpc>
                <a:spcPct val="90000"/>
              </a:lnSpc>
              <a:spcBef>
                <a:spcPts val="475"/>
              </a:spcBef>
              <a:buFont typeface="Arial"/>
              <a:buChar char="•"/>
            </a:pPr>
            <a:r>
              <a:rPr lang="en-US" sz="1400" b="1" dirty="0" smtClean="0">
                <a:ea typeface="ヒラギノ角ゴ Pro W3" charset="-128"/>
                <a:cs typeface="Arial" pitchFamily="34" charset="0"/>
              </a:rPr>
              <a:t>Develop and launch remaining foundational missions</a:t>
            </a:r>
            <a:r>
              <a:rPr lang="en-US" sz="1400" dirty="0" smtClean="0">
                <a:ea typeface="ヒラギノ角ゴ Pro W3" charset="-128"/>
                <a:cs typeface="Arial" pitchFamily="34" charset="0"/>
              </a:rPr>
              <a:t>: LDCM (1/2013), GPM (2/2014), OCO-2 (2014)</a:t>
            </a:r>
          </a:p>
          <a:p>
            <a:pPr eaLnBrk="1" hangingPunct="1">
              <a:lnSpc>
                <a:spcPct val="90000"/>
              </a:lnSpc>
              <a:spcBef>
                <a:spcPts val="475"/>
              </a:spcBef>
              <a:buFont typeface="Arial"/>
              <a:buChar char="•"/>
            </a:pPr>
            <a:r>
              <a:rPr lang="en-US" sz="1400" b="1" dirty="0" smtClean="0">
                <a:ea typeface="ヒラギノ角ゴ Pro W3" charset="-128"/>
                <a:cs typeface="Arial" pitchFamily="34" charset="0"/>
              </a:rPr>
              <a:t>Continue formulation and development of top-priority Decadal Survey and Continuity</a:t>
            </a:r>
            <a:r>
              <a:rPr lang="en-US" sz="1400" b="1" dirty="0" smtClean="0">
                <a:solidFill>
                  <a:srgbClr val="FF0000"/>
                </a:solidFill>
                <a:ea typeface="ヒラギノ角ゴ Pro W3" charset="-128"/>
                <a:cs typeface="Arial" pitchFamily="34" charset="0"/>
              </a:rPr>
              <a:t> </a:t>
            </a:r>
            <a:r>
              <a:rPr lang="en-US" sz="1400" b="1" dirty="0" smtClean="0">
                <a:ea typeface="ヒラギノ角ゴ Pro W3" charset="-128"/>
                <a:cs typeface="Arial" pitchFamily="34" charset="0"/>
              </a:rPr>
              <a:t>missions</a:t>
            </a:r>
            <a:r>
              <a:rPr lang="en-US" sz="1400" dirty="0" smtClean="0">
                <a:ea typeface="ヒラギノ角ゴ Pro W3" charset="-128"/>
                <a:cs typeface="Arial" pitchFamily="34" charset="0"/>
              </a:rPr>
              <a:t>:  SMAP (11/2014), ICESat-2 (2016), SAGE-III/ISS (2014), GRACE-FO (2017), PACE (2020), SWOT (2020).</a:t>
            </a:r>
          </a:p>
          <a:p>
            <a:pPr eaLnBrk="1" hangingPunct="1">
              <a:lnSpc>
                <a:spcPct val="90000"/>
              </a:lnSpc>
              <a:spcBef>
                <a:spcPts val="475"/>
              </a:spcBef>
              <a:buFont typeface="Arial"/>
              <a:buChar char="•"/>
            </a:pPr>
            <a:r>
              <a:rPr lang="en-US" sz="1400" dirty="0" smtClean="0">
                <a:ea typeface="ヒラギノ角ゴ Pro W3" charset="-128"/>
                <a:cs typeface="Arial" pitchFamily="34" charset="0"/>
              </a:rPr>
              <a:t>Continue </a:t>
            </a:r>
            <a:r>
              <a:rPr lang="en-US" sz="1400" b="1" dirty="0" smtClean="0">
                <a:ea typeface="ヒラギノ角ゴ Pro W3" charset="-128"/>
                <a:cs typeface="Arial" pitchFamily="34" charset="0"/>
              </a:rPr>
              <a:t>execution of the</a:t>
            </a:r>
            <a:r>
              <a:rPr lang="en-US" sz="1400" dirty="0" smtClean="0">
                <a:ea typeface="ヒラギノ角ゴ Pro W3" charset="-128"/>
                <a:cs typeface="Arial" pitchFamily="34" charset="0"/>
              </a:rPr>
              <a:t> </a:t>
            </a:r>
            <a:r>
              <a:rPr lang="en-US" sz="1400" b="1" dirty="0" smtClean="0">
                <a:ea typeface="ヒラギノ角ゴ Pro W3" charset="-128"/>
                <a:cs typeface="Arial" pitchFamily="34" charset="0"/>
              </a:rPr>
              <a:t>full Venture Class program</a:t>
            </a:r>
            <a:endParaRPr lang="en-US" sz="1400" dirty="0" smtClean="0">
              <a:ea typeface="ヒラギノ角ゴ Pro W3" charset="-128"/>
              <a:cs typeface="Arial" pitchFamily="34" charset="0"/>
            </a:endParaRPr>
          </a:p>
          <a:p>
            <a:pPr eaLnBrk="1" hangingPunct="1">
              <a:lnSpc>
                <a:spcPct val="90000"/>
              </a:lnSpc>
              <a:spcBef>
                <a:spcPts val="475"/>
              </a:spcBef>
              <a:buFont typeface="Arial"/>
              <a:buChar char="•"/>
            </a:pPr>
            <a:r>
              <a:rPr lang="en-US" sz="1400" dirty="0" smtClean="0">
                <a:ea typeface="ヒラギノ角ゴ Pro W3" charset="-128"/>
                <a:cs typeface="Arial" pitchFamily="34" charset="0"/>
              </a:rPr>
              <a:t>Continue working with NOAA and OSTP to address approaches for </a:t>
            </a:r>
            <a:r>
              <a:rPr lang="en-US" sz="1400" b="1" dirty="0" smtClean="0">
                <a:ea typeface="ヒラギノ角ゴ Pro W3" charset="-128"/>
                <a:cs typeface="Arial" pitchFamily="34" charset="0"/>
              </a:rPr>
              <a:t>providing sustained, long-term spaceborne measurements</a:t>
            </a:r>
            <a:r>
              <a:rPr lang="en-US" sz="1400" dirty="0" smtClean="0">
                <a:ea typeface="ヒラギノ角ゴ Pro W3" charset="-128"/>
                <a:cs typeface="Arial" pitchFamily="34" charset="0"/>
              </a:rPr>
              <a:t>.</a:t>
            </a:r>
          </a:p>
          <a:p>
            <a:pPr eaLnBrk="1" hangingPunct="1">
              <a:lnSpc>
                <a:spcPct val="90000"/>
              </a:lnSpc>
              <a:spcBef>
                <a:spcPts val="475"/>
              </a:spcBef>
              <a:buFont typeface="Arial"/>
              <a:buChar char="•"/>
            </a:pPr>
            <a:r>
              <a:rPr lang="en-US" sz="1400" dirty="0" smtClean="0">
                <a:ea typeface="ヒラギノ角ゴ Pro W3" charset="-128"/>
                <a:cs typeface="Arial" pitchFamily="34" charset="0"/>
              </a:rPr>
              <a:t>Provide significant support to </a:t>
            </a:r>
            <a:r>
              <a:rPr lang="en-US" sz="1400" b="1" dirty="0" smtClean="0">
                <a:ea typeface="ヒラギノ角ゴ Pro W3" charset="-128"/>
                <a:cs typeface="Arial" pitchFamily="34" charset="0"/>
              </a:rPr>
              <a:t>National Climate Assessment</a:t>
            </a:r>
            <a:r>
              <a:rPr lang="en-US" sz="1400" dirty="0" smtClean="0">
                <a:ea typeface="ヒラギノ角ゴ Pro W3" charset="-128"/>
                <a:cs typeface="Arial" pitchFamily="34" charset="0"/>
              </a:rPr>
              <a:t>, </a:t>
            </a:r>
            <a:r>
              <a:rPr lang="en-US" sz="1400" b="1" dirty="0" smtClean="0">
                <a:ea typeface="ヒラギノ角ゴ Pro W3" charset="-128"/>
                <a:cs typeface="Arial" pitchFamily="34" charset="0"/>
              </a:rPr>
              <a:t>USGCRP</a:t>
            </a:r>
            <a:r>
              <a:rPr lang="en-US" sz="1400" dirty="0" smtClean="0">
                <a:ea typeface="ヒラギノ角ゴ Pro W3" charset="-128"/>
                <a:cs typeface="Arial" pitchFamily="34" charset="0"/>
              </a:rPr>
              <a:t>, and </a:t>
            </a:r>
            <a:r>
              <a:rPr lang="en-US" sz="1400" b="1" dirty="0" smtClean="0">
                <a:ea typeface="ヒラギノ角ゴ Pro W3" charset="-128"/>
                <a:cs typeface="Arial" pitchFamily="34" charset="0"/>
              </a:rPr>
              <a:t>international (CEOS) coordination </a:t>
            </a:r>
            <a:r>
              <a:rPr lang="en-US" sz="1400" dirty="0" smtClean="0">
                <a:ea typeface="ヒラギノ角ゴ Pro W3" charset="-128"/>
                <a:cs typeface="Arial" pitchFamily="34" charset="0"/>
              </a:rPr>
              <a:t>activities </a:t>
            </a:r>
          </a:p>
        </p:txBody>
      </p:sp>
      <p:sp>
        <p:nvSpPr>
          <p:cNvPr id="4" name="Rectangle 3"/>
          <p:cNvSpPr/>
          <p:nvPr/>
        </p:nvSpPr>
        <p:spPr bwMode="auto">
          <a:xfrm>
            <a:off x="1995055" y="6350930"/>
            <a:ext cx="5334000" cy="50707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solidFill>
                  <a:schemeClr val="accent2"/>
                </a:solidFill>
              </a:rPr>
              <a:t>Costing Is Key!</a:t>
            </a:r>
            <a:endParaRPr lang="en-US" b="1" dirty="0">
              <a:solidFill>
                <a:schemeClr val="accent2"/>
              </a:solidFill>
            </a:endParaRPr>
          </a:p>
        </p:txBody>
      </p:sp>
      <p:sp>
        <p:nvSpPr>
          <p:cNvPr id="11" name="Content Placeholder 10"/>
          <p:cNvSpPr>
            <a:spLocks noGrp="1"/>
          </p:cNvSpPr>
          <p:nvPr>
            <p:ph idx="1"/>
          </p:nvPr>
        </p:nvSpPr>
        <p:spPr/>
        <p:txBody>
          <a:bodyPr/>
          <a:lstStyle/>
          <a:p>
            <a:r>
              <a:rPr lang="en-US" sz="2800" b="1" dirty="0" smtClean="0"/>
              <a:t>NASA counts grant funds as “costed” when we receive an invoice from you spending the funds—not just from the point when funds are available to you but actually spent by you</a:t>
            </a:r>
          </a:p>
          <a:p>
            <a:r>
              <a:rPr lang="en-US" sz="2800" b="1" dirty="0" smtClean="0"/>
              <a:t>It is imperative to cost any remaining FY10 and FY11 funds in your projects</a:t>
            </a:r>
          </a:p>
          <a:p>
            <a:r>
              <a:rPr lang="en-US" sz="2800" b="1" dirty="0" smtClean="0"/>
              <a:t>“Uncosted” funds will be grounds for our stakeholders to reduce our FY13 budget!</a:t>
            </a:r>
          </a:p>
          <a:p>
            <a:r>
              <a:rPr lang="en-US" sz="2800" b="1" dirty="0" smtClean="0"/>
              <a:t>Please cost your funds!!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 y="838200"/>
            <a:ext cx="8915400" cy="6047809"/>
          </a:xfrm>
          <a:prstGeom prst="rect">
            <a:avLst/>
          </a:prstGeom>
          <a:noFill/>
          <a:ln w="9525">
            <a:noFill/>
            <a:miter lim="800000"/>
            <a:headEnd/>
            <a:tailEnd/>
          </a:ln>
        </p:spPr>
        <p:txBody>
          <a:bodyPr wrap="square">
            <a:spAutoFit/>
          </a:bodyPr>
          <a:lstStyle/>
          <a:p>
            <a:pPr>
              <a:tabLst>
                <a:tab pos="457200" algn="l"/>
                <a:tab pos="1663700" algn="l"/>
                <a:tab pos="3949700" algn="l"/>
                <a:tab pos="4572000" algn="l"/>
                <a:tab pos="7315200" algn="l"/>
              </a:tabLst>
            </a:pPr>
            <a:r>
              <a:rPr lang="en-US" sz="2000" i="1" dirty="0" smtClean="0"/>
              <a:t>Provide </a:t>
            </a:r>
            <a:r>
              <a:rPr lang="en-US" sz="2000" i="1" dirty="0"/>
              <a:t>day-to-day management and tracking of Applications project portfolio and identify issues requiring Program Manager </a:t>
            </a:r>
            <a:r>
              <a:rPr lang="en-US" sz="2000" i="1" dirty="0" smtClean="0"/>
              <a:t>attention</a:t>
            </a:r>
          </a:p>
          <a:p>
            <a:pPr>
              <a:tabLst>
                <a:tab pos="457200" algn="l"/>
                <a:tab pos="1663700" algn="l"/>
                <a:tab pos="3949700" algn="l"/>
                <a:tab pos="4572000" algn="l"/>
                <a:tab pos="7315200" algn="l"/>
              </a:tabLst>
            </a:pPr>
            <a:r>
              <a:rPr lang="en-US" sz="2000" dirty="0" smtClean="0"/>
              <a:t>- Aligned with an Applications area</a:t>
            </a:r>
            <a:endParaRPr lang="en-US" sz="2000" dirty="0"/>
          </a:p>
          <a:p>
            <a:pPr>
              <a:spcBef>
                <a:spcPct val="25000"/>
              </a:spcBef>
              <a:buFontTx/>
              <a:buChar char="-"/>
              <a:tabLst>
                <a:tab pos="457200" algn="l"/>
                <a:tab pos="1663700" algn="l"/>
                <a:tab pos="3949700" algn="l"/>
                <a:tab pos="4572000" algn="l"/>
                <a:tab pos="7315200" algn="l"/>
              </a:tabLst>
            </a:pPr>
            <a:r>
              <a:rPr lang="en-US" sz="2000" dirty="0" smtClean="0"/>
              <a:t> Based at Centers and JPL</a:t>
            </a:r>
          </a:p>
          <a:p>
            <a:pPr>
              <a:spcBef>
                <a:spcPct val="25000"/>
              </a:spcBef>
              <a:buFontTx/>
              <a:buChar char="-"/>
              <a:tabLst>
                <a:tab pos="457200" algn="l"/>
                <a:tab pos="1663700" algn="l"/>
                <a:tab pos="3949700" algn="l"/>
                <a:tab pos="4572000" algn="l"/>
                <a:tab pos="7315200" algn="l"/>
              </a:tabLst>
            </a:pPr>
            <a:endParaRPr lang="en-US" sz="2000" i="1" dirty="0"/>
          </a:p>
          <a:p>
            <a:pPr>
              <a:spcBef>
                <a:spcPct val="25000"/>
              </a:spcBef>
              <a:tabLst>
                <a:tab pos="457200" algn="l"/>
                <a:tab pos="1663700" algn="l"/>
                <a:tab pos="3949700" algn="l"/>
                <a:tab pos="4572000" algn="l"/>
                <a:tab pos="7315200" algn="l"/>
              </a:tabLst>
            </a:pPr>
            <a:r>
              <a:rPr lang="en-US" sz="2000" dirty="0"/>
              <a:t>Key Responsibilities:</a:t>
            </a:r>
          </a:p>
          <a:p>
            <a:pPr>
              <a:spcBef>
                <a:spcPct val="25000"/>
              </a:spcBef>
              <a:buFontTx/>
              <a:buChar char="•"/>
              <a:tabLst>
                <a:tab pos="457200" algn="l"/>
                <a:tab pos="1663700" algn="l"/>
                <a:tab pos="3949700" algn="l"/>
                <a:tab pos="4572000" algn="l"/>
                <a:tab pos="7315200" algn="l"/>
              </a:tabLst>
            </a:pPr>
            <a:r>
              <a:rPr lang="en-US" dirty="0"/>
              <a:t>  Manage Applied Sciences applications awards for specific Applications and track project schedule/milestones, cost, and performance</a:t>
            </a:r>
          </a:p>
          <a:p>
            <a:pPr>
              <a:spcBef>
                <a:spcPct val="25000"/>
              </a:spcBef>
              <a:buFontTx/>
              <a:buChar char="•"/>
              <a:tabLst>
                <a:tab pos="457200" algn="l"/>
                <a:tab pos="1663700" algn="l"/>
                <a:tab pos="3949700" algn="l"/>
                <a:tab pos="4572000" algn="l"/>
                <a:tab pos="7315200" algn="l"/>
              </a:tabLst>
            </a:pPr>
            <a:r>
              <a:rPr lang="en-US" dirty="0"/>
              <a:t>  Interact with Project Teams and Managers, Earth science community, and Partners to ensure successful, on-schedule completion of projects and tasks awarded by Applied Sciences</a:t>
            </a:r>
          </a:p>
          <a:p>
            <a:pPr>
              <a:spcBef>
                <a:spcPct val="25000"/>
              </a:spcBef>
              <a:buFontTx/>
              <a:buChar char="•"/>
              <a:tabLst>
                <a:tab pos="457200" algn="l"/>
                <a:tab pos="1663700" algn="l"/>
                <a:tab pos="3949700" algn="l"/>
                <a:tab pos="4572000" algn="l"/>
                <a:tab pos="7315200" algn="l"/>
              </a:tabLst>
            </a:pPr>
            <a:r>
              <a:rPr lang="en-US" dirty="0"/>
              <a:t> Contribute to planning, implementation, and review of Applied Sciences and specific Applications portfolio</a:t>
            </a:r>
          </a:p>
          <a:p>
            <a:pPr>
              <a:spcBef>
                <a:spcPct val="25000"/>
              </a:spcBef>
              <a:buFontTx/>
              <a:buChar char="•"/>
              <a:tabLst>
                <a:tab pos="457200" algn="l"/>
                <a:tab pos="1663700" algn="l"/>
                <a:tab pos="3949700" algn="l"/>
                <a:tab pos="4572000" algn="l"/>
                <a:tab pos="7315200" algn="l"/>
              </a:tabLst>
            </a:pPr>
            <a:r>
              <a:rPr lang="en-US" dirty="0"/>
              <a:t> Identify projects to highlight and results to nurture and harvest</a:t>
            </a:r>
          </a:p>
          <a:p>
            <a:pPr>
              <a:spcBef>
                <a:spcPct val="25000"/>
              </a:spcBef>
              <a:buFontTx/>
              <a:buChar char="•"/>
              <a:tabLst>
                <a:tab pos="457200" algn="l"/>
                <a:tab pos="1663700" algn="l"/>
                <a:tab pos="3949700" algn="l"/>
                <a:tab pos="4572000" algn="l"/>
                <a:tab pos="7315200" algn="l"/>
              </a:tabLst>
            </a:pPr>
            <a:r>
              <a:rPr lang="en-US" dirty="0"/>
              <a:t> Participate in annual reviews, demonstrations, and site visits</a:t>
            </a:r>
          </a:p>
          <a:p>
            <a:pPr>
              <a:spcBef>
                <a:spcPct val="25000"/>
              </a:spcBef>
              <a:buFontTx/>
              <a:buChar char="•"/>
              <a:tabLst>
                <a:tab pos="457200" algn="l"/>
                <a:tab pos="1663700" algn="l"/>
                <a:tab pos="3949700" algn="l"/>
                <a:tab pos="4572000" algn="l"/>
                <a:tab pos="7315200" algn="l"/>
              </a:tabLst>
            </a:pPr>
            <a:r>
              <a:rPr lang="en-US" dirty="0"/>
              <a:t> Make recommendations on key gaps, strategy, implementation, </a:t>
            </a:r>
            <a:r>
              <a:rPr lang="en-US" dirty="0" smtClean="0"/>
              <a:t>partners</a:t>
            </a:r>
          </a:p>
          <a:p>
            <a:pPr>
              <a:spcBef>
                <a:spcPct val="25000"/>
              </a:spcBef>
              <a:buFontTx/>
              <a:buChar char="•"/>
              <a:tabLst>
                <a:tab pos="457200" algn="l"/>
                <a:tab pos="1663700" algn="l"/>
                <a:tab pos="3949700" algn="l"/>
                <a:tab pos="4572000" algn="l"/>
                <a:tab pos="7315200" algn="l"/>
              </a:tabLst>
            </a:pPr>
            <a:endParaRPr lang="en-US" dirty="0" smtClean="0"/>
          </a:p>
          <a:p>
            <a:pPr algn="ctr">
              <a:spcBef>
                <a:spcPct val="25000"/>
              </a:spcBef>
              <a:tabLst>
                <a:tab pos="457200" algn="l"/>
                <a:tab pos="1663700" algn="l"/>
                <a:tab pos="3949700" algn="l"/>
                <a:tab pos="4572000" algn="l"/>
                <a:tab pos="7315200" algn="l"/>
              </a:tabLst>
            </a:pPr>
            <a:r>
              <a:rPr lang="en-US" b="1" dirty="0" smtClean="0"/>
              <a:t>Ecological Forecasting Associates are Gary Geller, Maury Estes, Jay Skiles</a:t>
            </a:r>
            <a:endParaRPr lang="en-US" b="1" dirty="0"/>
          </a:p>
        </p:txBody>
      </p:sp>
      <p:sp>
        <p:nvSpPr>
          <p:cNvPr id="43011" name="Text Box 3"/>
          <p:cNvSpPr txBox="1">
            <a:spLocks noChangeArrowheads="1"/>
          </p:cNvSpPr>
          <p:nvPr/>
        </p:nvSpPr>
        <p:spPr bwMode="auto">
          <a:xfrm>
            <a:off x="304800" y="76200"/>
            <a:ext cx="8305800" cy="615553"/>
          </a:xfrm>
          <a:prstGeom prst="rect">
            <a:avLst/>
          </a:prstGeom>
          <a:noFill/>
          <a:ln w="9525">
            <a:noFill/>
            <a:miter lim="800000"/>
            <a:headEnd/>
            <a:tailEnd/>
          </a:ln>
        </p:spPr>
        <p:txBody>
          <a:bodyPr wrap="square">
            <a:spAutoFit/>
          </a:bodyPr>
          <a:lstStyle/>
          <a:p>
            <a:pPr algn="ctr">
              <a:spcBef>
                <a:spcPct val="50000"/>
              </a:spcBef>
            </a:pPr>
            <a:r>
              <a:rPr lang="en-US" sz="3400" b="1" dirty="0">
                <a:solidFill>
                  <a:srgbClr val="333399"/>
                </a:solidFill>
              </a:rPr>
              <a:t>Applied Sciences </a:t>
            </a:r>
            <a:r>
              <a:rPr lang="en-US" sz="3400" b="1" dirty="0" smtClean="0">
                <a:solidFill>
                  <a:srgbClr val="333399"/>
                </a:solidFill>
              </a:rPr>
              <a:t>Program Associates</a:t>
            </a:r>
            <a:endParaRPr lang="en-US" sz="3400" b="1" dirty="0">
              <a:solidFill>
                <a:srgbClr val="333399"/>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4651</TotalTime>
  <Words>768</Words>
  <Application>Microsoft Office PowerPoint</Application>
  <PresentationFormat>On-screen Show (4:3)</PresentationFormat>
  <Paragraphs>86</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Default Design</vt:lpstr>
      <vt:lpstr>Photo Editor Photo</vt:lpstr>
      <vt:lpstr>Slide 1</vt:lpstr>
      <vt:lpstr>NASA “Highlights” Page from Budget Document</vt:lpstr>
      <vt:lpstr>Earth Science Budget - History</vt:lpstr>
      <vt:lpstr>Earth Science Budget – FY13 Request</vt:lpstr>
      <vt:lpstr>Earth Science Budget Overview</vt:lpstr>
      <vt:lpstr>Earth Science Program/Budget Strategy</vt:lpstr>
      <vt:lpstr>Slide 7</vt:lpstr>
      <vt:lpstr>Costing Is Key!</vt:lpstr>
      <vt:lpstr>Slide 9</vt:lpstr>
      <vt:lpstr>Slide 10</vt:lpstr>
      <vt:lpstr>ROSES 2012</vt:lpstr>
    </vt:vector>
  </TitlesOfParts>
  <Company>LMIT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William Turner</cp:lastModifiedBy>
  <cp:revision>603</cp:revision>
  <dcterms:created xsi:type="dcterms:W3CDTF">2009-04-27T19:19:44Z</dcterms:created>
  <dcterms:modified xsi:type="dcterms:W3CDTF">2012-04-25T17:33:58Z</dcterms:modified>
</cp:coreProperties>
</file>